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57" r:id="rId3"/>
    <p:sldId id="273" r:id="rId4"/>
    <p:sldId id="274" r:id="rId5"/>
    <p:sldId id="275" r:id="rId6"/>
    <p:sldId id="276" r:id="rId7"/>
    <p:sldId id="277" r:id="rId8"/>
    <p:sldId id="278" r:id="rId9"/>
    <p:sldId id="279" r:id="rId10"/>
    <p:sldId id="281" r:id="rId11"/>
    <p:sldId id="282" r:id="rId12"/>
    <p:sldId id="285" r:id="rId13"/>
    <p:sldId id="286" r:id="rId14"/>
    <p:sldId id="287" r:id="rId15"/>
    <p:sldId id="288" r:id="rId16"/>
    <p:sldId id="289" r:id="rId17"/>
    <p:sldId id="290" r:id="rId18"/>
    <p:sldId id="291" r:id="rId19"/>
    <p:sldId id="298" r:id="rId20"/>
    <p:sldId id="292" r:id="rId21"/>
    <p:sldId id="293" r:id="rId22"/>
    <p:sldId id="294" r:id="rId23"/>
    <p:sldId id="295" r:id="rId24"/>
    <p:sldId id="297" r:id="rId25"/>
  </p:sldIdLst>
  <p:sldSz cx="12192000" cy="6858000"/>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86410" autoAdjust="0"/>
  </p:normalViewPr>
  <p:slideViewPr>
    <p:cSldViewPr snapToGrid="0">
      <p:cViewPr varScale="1">
        <p:scale>
          <a:sx n="72" d="100"/>
          <a:sy n="72" d="100"/>
        </p:scale>
        <p:origin x="660" y="72"/>
      </p:cViewPr>
      <p:guideLst/>
    </p:cSldViewPr>
  </p:slideViewPr>
  <p:outlineViewPr>
    <p:cViewPr>
      <p:scale>
        <a:sx n="33" d="100"/>
        <a:sy n="33" d="100"/>
      </p:scale>
      <p:origin x="0" y="-9876"/>
    </p:cViewPr>
  </p:outlineViewPr>
  <p:notesTextViewPr>
    <p:cViewPr>
      <p:scale>
        <a:sx n="1" d="1"/>
        <a:sy n="1" d="1"/>
      </p:scale>
      <p:origin x="0" y="0"/>
    </p:cViewPr>
  </p:notesTextViewPr>
  <p:notesViewPr>
    <p:cSldViewPr snapToGrid="0">
      <p:cViewPr varScale="1">
        <p:scale>
          <a:sx n="56" d="100"/>
          <a:sy n="56" d="100"/>
        </p:scale>
        <p:origin x="2856"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777607" y="0"/>
            <a:ext cx="2889938" cy="498056"/>
          </a:xfrm>
          <a:prstGeom prst="rect">
            <a:avLst/>
          </a:prstGeom>
        </p:spPr>
        <p:txBody>
          <a:bodyPr vert="horz" lIns="91440" tIns="45720" rIns="91440" bIns="45720" rtlCol="0"/>
          <a:lstStyle>
            <a:lvl1pPr algn="r">
              <a:defRPr sz="1200"/>
            </a:lvl1pPr>
          </a:lstStyle>
          <a:p>
            <a:fld id="{8C8B2C03-697C-4B30-82E7-CC26B6CCACC0}" type="datetimeFigureOut">
              <a:rPr lang="en-NZ" smtClean="0"/>
              <a:t>18/06/2023</a:t>
            </a:fld>
            <a:endParaRPr lang="en-NZ"/>
          </a:p>
        </p:txBody>
      </p:sp>
      <p:sp>
        <p:nvSpPr>
          <p:cNvPr id="4" name="Slide Image Placeholder 3"/>
          <p:cNvSpPr>
            <a:spLocks noGrp="1" noRot="1" noChangeAspect="1"/>
          </p:cNvSpPr>
          <p:nvPr>
            <p:ph type="sldImg" idx="2"/>
          </p:nvPr>
        </p:nvSpPr>
        <p:spPr>
          <a:xfrm>
            <a:off x="357188" y="1241425"/>
            <a:ext cx="5954712" cy="3349625"/>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66909" y="4777194"/>
            <a:ext cx="533527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6" name="Footer Placeholder 5"/>
          <p:cNvSpPr>
            <a:spLocks noGrp="1"/>
          </p:cNvSpPr>
          <p:nvPr>
            <p:ph type="ftr" sz="quarter" idx="4"/>
          </p:nvPr>
        </p:nvSpPr>
        <p:spPr>
          <a:xfrm>
            <a:off x="0" y="9428584"/>
            <a:ext cx="2889938" cy="498055"/>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777607" y="9428584"/>
            <a:ext cx="2889938" cy="498055"/>
          </a:xfrm>
          <a:prstGeom prst="rect">
            <a:avLst/>
          </a:prstGeom>
        </p:spPr>
        <p:txBody>
          <a:bodyPr vert="horz" lIns="91440" tIns="45720" rIns="91440" bIns="45720" rtlCol="0" anchor="b"/>
          <a:lstStyle>
            <a:lvl1pPr algn="r">
              <a:defRPr sz="1200"/>
            </a:lvl1pPr>
          </a:lstStyle>
          <a:p>
            <a:fld id="{2B4E92A4-426A-4204-8A82-E05DA8C01FA5}" type="slidenum">
              <a:rPr lang="en-NZ" smtClean="0"/>
              <a:t>‹#›</a:t>
            </a:fld>
            <a:endParaRPr lang="en-NZ"/>
          </a:p>
        </p:txBody>
      </p:sp>
    </p:spTree>
    <p:extLst>
      <p:ext uri="{BB962C8B-B14F-4D97-AF65-F5344CB8AC3E}">
        <p14:creationId xmlns:p14="http://schemas.microsoft.com/office/powerpoint/2010/main" val="12356186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fld id="{2B4E92A4-426A-4204-8A82-E05DA8C01FA5}" type="slidenum">
              <a:rPr lang="en-NZ" smtClean="0"/>
              <a:t>1</a:t>
            </a:fld>
            <a:endParaRPr lang="en-NZ"/>
          </a:p>
        </p:txBody>
      </p:sp>
    </p:spTree>
    <p:extLst>
      <p:ext uri="{BB962C8B-B14F-4D97-AF65-F5344CB8AC3E}">
        <p14:creationId xmlns:p14="http://schemas.microsoft.com/office/powerpoint/2010/main" val="42400930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i-NZ" sz="1600" dirty="0">
                <a:effectLst/>
                <a:latin typeface="Calibri" panose="020F0502020204030204" pitchFamily="34" charset="0"/>
                <a:ea typeface="Calibri" panose="020F0502020204030204" pitchFamily="34" charset="0"/>
                <a:cs typeface="Times New Roman" panose="02020603050405020304" pitchFamily="18" charset="0"/>
              </a:rPr>
              <a:t>The outcome of a successful volunteer trainer can be aligned to giving volunteers the foundation for settling in new former refugee families into living, making roots and living independently in New Zealand.</a:t>
            </a:r>
            <a:r>
              <a:rPr lang="mi-NZ" sz="1600" baseline="0" dirty="0">
                <a:effectLst/>
                <a:latin typeface="Calibri" panose="020F0502020204030204" pitchFamily="34" charset="0"/>
                <a:ea typeface="Calibri" panose="020F0502020204030204" pitchFamily="34" charset="0"/>
                <a:cs typeface="Times New Roman" panose="02020603050405020304" pitchFamily="18" charset="0"/>
              </a:rPr>
              <a:t> This can be aligned to the role that </a:t>
            </a:r>
            <a:r>
              <a:rPr lang="mi-NZ" sz="1600" dirty="0">
                <a:effectLst/>
                <a:latin typeface="Calibri" panose="020F0502020204030204" pitchFamily="34" charset="0"/>
                <a:ea typeface="Calibri" panose="020F0502020204030204" pitchFamily="34" charset="0"/>
                <a:cs typeface="Times New Roman" panose="02020603050405020304" pitchFamily="18" charset="0"/>
              </a:rPr>
              <a:t>parents play in their child’s development to become independent adults</a:t>
            </a:r>
            <a:r>
              <a:rPr lang="mi-NZ" sz="1600" baseline="0" dirty="0">
                <a:effectLst/>
                <a:latin typeface="Calibri" panose="020F0502020204030204" pitchFamily="34" charset="0"/>
                <a:ea typeface="Calibri" panose="020F0502020204030204" pitchFamily="34" charset="0"/>
                <a:cs typeface="Times New Roman" panose="02020603050405020304" pitchFamily="18" charset="0"/>
              </a:rPr>
              <a:t> in the Dalai Lama’s quote – Give the ones you love wings to fly, roots to come back and reasons to stay.</a:t>
            </a:r>
            <a:endParaRPr lang="en-NZ" sz="1600" dirty="0">
              <a:effectLst/>
              <a:latin typeface="Calibri" panose="020F0502020204030204" pitchFamily="34" charset="0"/>
              <a:ea typeface="Calibri" panose="020F0502020204030204" pitchFamily="34" charset="0"/>
              <a:cs typeface="Times New Roman" panose="02020603050405020304" pitchFamily="18" charset="0"/>
            </a:endParaRPr>
          </a:p>
          <a:p>
            <a:endParaRPr lang="en-NZ" dirty="0"/>
          </a:p>
        </p:txBody>
      </p:sp>
      <p:sp>
        <p:nvSpPr>
          <p:cNvPr id="4" name="Slide Number Placeholder 3"/>
          <p:cNvSpPr>
            <a:spLocks noGrp="1"/>
          </p:cNvSpPr>
          <p:nvPr>
            <p:ph type="sldNum" sz="quarter" idx="5"/>
          </p:nvPr>
        </p:nvSpPr>
        <p:spPr/>
        <p:txBody>
          <a:bodyPr/>
          <a:lstStyle/>
          <a:p>
            <a:fld id="{2B4E92A4-426A-4204-8A82-E05DA8C01FA5}" type="slidenum">
              <a:rPr lang="en-NZ" smtClean="0"/>
              <a:t>10</a:t>
            </a:fld>
            <a:endParaRPr lang="en-NZ"/>
          </a:p>
        </p:txBody>
      </p:sp>
    </p:spTree>
    <p:extLst>
      <p:ext uri="{BB962C8B-B14F-4D97-AF65-F5344CB8AC3E}">
        <p14:creationId xmlns:p14="http://schemas.microsoft.com/office/powerpoint/2010/main" val="26042524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i-NZ" sz="1600" dirty="0">
                <a:effectLst/>
                <a:latin typeface="Calibri" panose="020F0502020204030204" pitchFamily="34" charset="0"/>
                <a:ea typeface="Calibri" panose="020F0502020204030204" pitchFamily="34" charset="0"/>
                <a:cs typeface="Times New Roman" panose="02020603050405020304" pitchFamily="18" charset="0"/>
              </a:rPr>
              <a:t>The outcome of a successful volunteer trainer can be aligned to giving volunteers the foundation for settling in new former refugee families into living, making roots and living independently in New Zealand.</a:t>
            </a:r>
            <a:r>
              <a:rPr lang="mi-NZ" sz="1600" baseline="0" dirty="0">
                <a:effectLst/>
                <a:latin typeface="Calibri" panose="020F0502020204030204" pitchFamily="34" charset="0"/>
                <a:ea typeface="Calibri" panose="020F0502020204030204" pitchFamily="34" charset="0"/>
                <a:cs typeface="Times New Roman" panose="02020603050405020304" pitchFamily="18" charset="0"/>
              </a:rPr>
              <a:t> This can be aligned to the role that </a:t>
            </a:r>
            <a:r>
              <a:rPr lang="mi-NZ" sz="1600" dirty="0">
                <a:effectLst/>
                <a:latin typeface="Calibri" panose="020F0502020204030204" pitchFamily="34" charset="0"/>
                <a:ea typeface="Calibri" panose="020F0502020204030204" pitchFamily="34" charset="0"/>
                <a:cs typeface="Times New Roman" panose="02020603050405020304" pitchFamily="18" charset="0"/>
              </a:rPr>
              <a:t>parents play in their child’s development to become independent adults</a:t>
            </a:r>
            <a:r>
              <a:rPr lang="mi-NZ" sz="1600" baseline="0" dirty="0">
                <a:effectLst/>
                <a:latin typeface="Calibri" panose="020F0502020204030204" pitchFamily="34" charset="0"/>
                <a:ea typeface="Calibri" panose="020F0502020204030204" pitchFamily="34" charset="0"/>
                <a:cs typeface="Times New Roman" panose="02020603050405020304" pitchFamily="18" charset="0"/>
              </a:rPr>
              <a:t> in the Dalai Lama’s quote – Give the ones you love wings to fly, roots to come back and reasons to stay.</a:t>
            </a:r>
            <a:endParaRPr lang="en-NZ" sz="1600" dirty="0">
              <a:effectLst/>
              <a:latin typeface="Calibri" panose="020F0502020204030204" pitchFamily="34" charset="0"/>
              <a:ea typeface="Calibri" panose="020F0502020204030204" pitchFamily="34" charset="0"/>
              <a:cs typeface="Times New Roman" panose="02020603050405020304" pitchFamily="18" charset="0"/>
            </a:endParaRPr>
          </a:p>
          <a:p>
            <a:endParaRPr lang="en-NZ" dirty="0"/>
          </a:p>
        </p:txBody>
      </p:sp>
      <p:sp>
        <p:nvSpPr>
          <p:cNvPr id="4" name="Slide Number Placeholder 3"/>
          <p:cNvSpPr>
            <a:spLocks noGrp="1"/>
          </p:cNvSpPr>
          <p:nvPr>
            <p:ph type="sldNum" sz="quarter" idx="5"/>
          </p:nvPr>
        </p:nvSpPr>
        <p:spPr/>
        <p:txBody>
          <a:bodyPr/>
          <a:lstStyle/>
          <a:p>
            <a:fld id="{2B4E92A4-426A-4204-8A82-E05DA8C01FA5}" type="slidenum">
              <a:rPr lang="en-NZ" smtClean="0"/>
              <a:t>11</a:t>
            </a:fld>
            <a:endParaRPr lang="en-NZ"/>
          </a:p>
        </p:txBody>
      </p:sp>
    </p:spTree>
    <p:extLst>
      <p:ext uri="{BB962C8B-B14F-4D97-AF65-F5344CB8AC3E}">
        <p14:creationId xmlns:p14="http://schemas.microsoft.com/office/powerpoint/2010/main" val="22243568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i-NZ" sz="1600" dirty="0">
                <a:effectLst/>
                <a:latin typeface="Calibri" panose="020F0502020204030204" pitchFamily="34" charset="0"/>
                <a:ea typeface="Calibri" panose="020F0502020204030204" pitchFamily="34" charset="0"/>
                <a:cs typeface="Times New Roman" panose="02020603050405020304" pitchFamily="18" charset="0"/>
              </a:rPr>
              <a:t>The outcome of a successful volunteer trainer can be aligned to giving volunteers the foundation for settling in new former refugee families into living, making roots and living independently in New Zealand.</a:t>
            </a:r>
            <a:r>
              <a:rPr lang="mi-NZ" sz="1600" baseline="0" dirty="0">
                <a:effectLst/>
                <a:latin typeface="Calibri" panose="020F0502020204030204" pitchFamily="34" charset="0"/>
                <a:ea typeface="Calibri" panose="020F0502020204030204" pitchFamily="34" charset="0"/>
                <a:cs typeface="Times New Roman" panose="02020603050405020304" pitchFamily="18" charset="0"/>
              </a:rPr>
              <a:t> This can be aligned to the role that </a:t>
            </a:r>
            <a:r>
              <a:rPr lang="mi-NZ" sz="1600" dirty="0">
                <a:effectLst/>
                <a:latin typeface="Calibri" panose="020F0502020204030204" pitchFamily="34" charset="0"/>
                <a:ea typeface="Calibri" panose="020F0502020204030204" pitchFamily="34" charset="0"/>
                <a:cs typeface="Times New Roman" panose="02020603050405020304" pitchFamily="18" charset="0"/>
              </a:rPr>
              <a:t>parents play in their child’s development to become independent adults</a:t>
            </a:r>
            <a:r>
              <a:rPr lang="mi-NZ" sz="1600" baseline="0" dirty="0">
                <a:effectLst/>
                <a:latin typeface="Calibri" panose="020F0502020204030204" pitchFamily="34" charset="0"/>
                <a:ea typeface="Calibri" panose="020F0502020204030204" pitchFamily="34" charset="0"/>
                <a:cs typeface="Times New Roman" panose="02020603050405020304" pitchFamily="18" charset="0"/>
              </a:rPr>
              <a:t> in the Dalai Lama’s quote – Give the ones you love wings to fly, roots to come back and reasons to stay.</a:t>
            </a:r>
            <a:endParaRPr lang="en-NZ" sz="1600" dirty="0">
              <a:effectLst/>
              <a:latin typeface="Calibri" panose="020F0502020204030204" pitchFamily="34" charset="0"/>
              <a:ea typeface="Calibri" panose="020F0502020204030204" pitchFamily="34" charset="0"/>
              <a:cs typeface="Times New Roman" panose="02020603050405020304" pitchFamily="18" charset="0"/>
            </a:endParaRPr>
          </a:p>
          <a:p>
            <a:endParaRPr lang="en-NZ" dirty="0"/>
          </a:p>
        </p:txBody>
      </p:sp>
      <p:sp>
        <p:nvSpPr>
          <p:cNvPr id="4" name="Slide Number Placeholder 3"/>
          <p:cNvSpPr>
            <a:spLocks noGrp="1"/>
          </p:cNvSpPr>
          <p:nvPr>
            <p:ph type="sldNum" sz="quarter" idx="5"/>
          </p:nvPr>
        </p:nvSpPr>
        <p:spPr/>
        <p:txBody>
          <a:bodyPr/>
          <a:lstStyle/>
          <a:p>
            <a:fld id="{2B4E92A4-426A-4204-8A82-E05DA8C01FA5}" type="slidenum">
              <a:rPr lang="en-NZ" smtClean="0"/>
              <a:t>12</a:t>
            </a:fld>
            <a:endParaRPr lang="en-NZ"/>
          </a:p>
        </p:txBody>
      </p:sp>
    </p:spTree>
    <p:extLst>
      <p:ext uri="{BB962C8B-B14F-4D97-AF65-F5344CB8AC3E}">
        <p14:creationId xmlns:p14="http://schemas.microsoft.com/office/powerpoint/2010/main" val="8102750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i-NZ" sz="1600" dirty="0">
                <a:effectLst/>
                <a:latin typeface="Calibri" panose="020F0502020204030204" pitchFamily="34" charset="0"/>
                <a:ea typeface="Calibri" panose="020F0502020204030204" pitchFamily="34" charset="0"/>
                <a:cs typeface="Times New Roman" panose="02020603050405020304" pitchFamily="18" charset="0"/>
              </a:rPr>
              <a:t>The outcome of a successful volunteer trainer can be aligned to giving volunteers the foundation for settling in new former refugee families into living, making roots and living independently in New Zealand.</a:t>
            </a:r>
            <a:r>
              <a:rPr lang="mi-NZ" sz="1600" baseline="0" dirty="0">
                <a:effectLst/>
                <a:latin typeface="Calibri" panose="020F0502020204030204" pitchFamily="34" charset="0"/>
                <a:ea typeface="Calibri" panose="020F0502020204030204" pitchFamily="34" charset="0"/>
                <a:cs typeface="Times New Roman" panose="02020603050405020304" pitchFamily="18" charset="0"/>
              </a:rPr>
              <a:t> This can be aligned to the role that </a:t>
            </a:r>
            <a:r>
              <a:rPr lang="mi-NZ" sz="1600" dirty="0">
                <a:effectLst/>
                <a:latin typeface="Calibri" panose="020F0502020204030204" pitchFamily="34" charset="0"/>
                <a:ea typeface="Calibri" panose="020F0502020204030204" pitchFamily="34" charset="0"/>
                <a:cs typeface="Times New Roman" panose="02020603050405020304" pitchFamily="18" charset="0"/>
              </a:rPr>
              <a:t>parents play in their child’s development to become independent adults</a:t>
            </a:r>
            <a:r>
              <a:rPr lang="mi-NZ" sz="1600" baseline="0" dirty="0">
                <a:effectLst/>
                <a:latin typeface="Calibri" panose="020F0502020204030204" pitchFamily="34" charset="0"/>
                <a:ea typeface="Calibri" panose="020F0502020204030204" pitchFamily="34" charset="0"/>
                <a:cs typeface="Times New Roman" panose="02020603050405020304" pitchFamily="18" charset="0"/>
              </a:rPr>
              <a:t> in the Dalai Lama’s quote – Give the ones you love wings to fly, roots to come back and reasons to stay.</a:t>
            </a:r>
            <a:endParaRPr lang="en-NZ" sz="1600" dirty="0">
              <a:effectLst/>
              <a:latin typeface="Calibri" panose="020F0502020204030204" pitchFamily="34" charset="0"/>
              <a:ea typeface="Calibri" panose="020F0502020204030204" pitchFamily="34" charset="0"/>
              <a:cs typeface="Times New Roman" panose="02020603050405020304" pitchFamily="18" charset="0"/>
            </a:endParaRPr>
          </a:p>
          <a:p>
            <a:endParaRPr lang="en-NZ" dirty="0"/>
          </a:p>
        </p:txBody>
      </p:sp>
      <p:sp>
        <p:nvSpPr>
          <p:cNvPr id="4" name="Slide Number Placeholder 3"/>
          <p:cNvSpPr>
            <a:spLocks noGrp="1"/>
          </p:cNvSpPr>
          <p:nvPr>
            <p:ph type="sldNum" sz="quarter" idx="5"/>
          </p:nvPr>
        </p:nvSpPr>
        <p:spPr/>
        <p:txBody>
          <a:bodyPr/>
          <a:lstStyle/>
          <a:p>
            <a:fld id="{2B4E92A4-426A-4204-8A82-E05DA8C01FA5}" type="slidenum">
              <a:rPr lang="en-NZ" smtClean="0"/>
              <a:t>13</a:t>
            </a:fld>
            <a:endParaRPr lang="en-NZ"/>
          </a:p>
        </p:txBody>
      </p:sp>
    </p:spTree>
    <p:extLst>
      <p:ext uri="{BB962C8B-B14F-4D97-AF65-F5344CB8AC3E}">
        <p14:creationId xmlns:p14="http://schemas.microsoft.com/office/powerpoint/2010/main" val="41999733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i-NZ" sz="1600" dirty="0">
                <a:effectLst/>
                <a:latin typeface="Calibri" panose="020F0502020204030204" pitchFamily="34" charset="0"/>
                <a:ea typeface="Calibri" panose="020F0502020204030204" pitchFamily="34" charset="0"/>
                <a:cs typeface="Times New Roman" panose="02020603050405020304" pitchFamily="18" charset="0"/>
              </a:rPr>
              <a:t>The outcome of a successful volunteer trainer can be aligned to giving volunteers the foundation for settling in new former refugee families into living, making roots and living independently in New Zealand.</a:t>
            </a:r>
            <a:r>
              <a:rPr lang="mi-NZ" sz="1600" baseline="0" dirty="0">
                <a:effectLst/>
                <a:latin typeface="Calibri" panose="020F0502020204030204" pitchFamily="34" charset="0"/>
                <a:ea typeface="Calibri" panose="020F0502020204030204" pitchFamily="34" charset="0"/>
                <a:cs typeface="Times New Roman" panose="02020603050405020304" pitchFamily="18" charset="0"/>
              </a:rPr>
              <a:t> This can be aligned to the role that </a:t>
            </a:r>
            <a:r>
              <a:rPr lang="mi-NZ" sz="1600" dirty="0">
                <a:effectLst/>
                <a:latin typeface="Calibri" panose="020F0502020204030204" pitchFamily="34" charset="0"/>
                <a:ea typeface="Calibri" panose="020F0502020204030204" pitchFamily="34" charset="0"/>
                <a:cs typeface="Times New Roman" panose="02020603050405020304" pitchFamily="18" charset="0"/>
              </a:rPr>
              <a:t>parents play in their child’s development to become independent adults</a:t>
            </a:r>
            <a:r>
              <a:rPr lang="mi-NZ" sz="1600" baseline="0" dirty="0">
                <a:effectLst/>
                <a:latin typeface="Calibri" panose="020F0502020204030204" pitchFamily="34" charset="0"/>
                <a:ea typeface="Calibri" panose="020F0502020204030204" pitchFamily="34" charset="0"/>
                <a:cs typeface="Times New Roman" panose="02020603050405020304" pitchFamily="18" charset="0"/>
              </a:rPr>
              <a:t> in the Dalai Lama’s quote – Give the ones you love wings to fly, roots to come back and reasons to stay.</a:t>
            </a:r>
            <a:endParaRPr lang="en-NZ" sz="1600" dirty="0">
              <a:effectLst/>
              <a:latin typeface="Calibri" panose="020F0502020204030204" pitchFamily="34" charset="0"/>
              <a:ea typeface="Calibri" panose="020F0502020204030204" pitchFamily="34" charset="0"/>
              <a:cs typeface="Times New Roman" panose="02020603050405020304" pitchFamily="18" charset="0"/>
            </a:endParaRPr>
          </a:p>
          <a:p>
            <a:endParaRPr lang="en-NZ" dirty="0"/>
          </a:p>
        </p:txBody>
      </p:sp>
      <p:sp>
        <p:nvSpPr>
          <p:cNvPr id="4" name="Slide Number Placeholder 3"/>
          <p:cNvSpPr>
            <a:spLocks noGrp="1"/>
          </p:cNvSpPr>
          <p:nvPr>
            <p:ph type="sldNum" sz="quarter" idx="5"/>
          </p:nvPr>
        </p:nvSpPr>
        <p:spPr/>
        <p:txBody>
          <a:bodyPr/>
          <a:lstStyle/>
          <a:p>
            <a:fld id="{2B4E92A4-426A-4204-8A82-E05DA8C01FA5}" type="slidenum">
              <a:rPr lang="en-NZ" smtClean="0"/>
              <a:t>14</a:t>
            </a:fld>
            <a:endParaRPr lang="en-NZ"/>
          </a:p>
        </p:txBody>
      </p:sp>
    </p:spTree>
    <p:extLst>
      <p:ext uri="{BB962C8B-B14F-4D97-AF65-F5344CB8AC3E}">
        <p14:creationId xmlns:p14="http://schemas.microsoft.com/office/powerpoint/2010/main" val="28666209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i-NZ" sz="1600" dirty="0">
                <a:effectLst/>
                <a:latin typeface="Calibri" panose="020F0502020204030204" pitchFamily="34" charset="0"/>
                <a:ea typeface="Calibri" panose="020F0502020204030204" pitchFamily="34" charset="0"/>
                <a:cs typeface="Times New Roman" panose="02020603050405020304" pitchFamily="18" charset="0"/>
              </a:rPr>
              <a:t>The outcome of a successful volunteer trainer can be aligned to giving volunteers the foundation for settling in new former refugee families into living, making roots and living independently in New Zealand.</a:t>
            </a:r>
            <a:r>
              <a:rPr lang="mi-NZ" sz="1600" baseline="0" dirty="0">
                <a:effectLst/>
                <a:latin typeface="Calibri" panose="020F0502020204030204" pitchFamily="34" charset="0"/>
                <a:ea typeface="Calibri" panose="020F0502020204030204" pitchFamily="34" charset="0"/>
                <a:cs typeface="Times New Roman" panose="02020603050405020304" pitchFamily="18" charset="0"/>
              </a:rPr>
              <a:t> This can be aligned to the role that </a:t>
            </a:r>
            <a:r>
              <a:rPr lang="mi-NZ" sz="1600" dirty="0">
                <a:effectLst/>
                <a:latin typeface="Calibri" panose="020F0502020204030204" pitchFamily="34" charset="0"/>
                <a:ea typeface="Calibri" panose="020F0502020204030204" pitchFamily="34" charset="0"/>
                <a:cs typeface="Times New Roman" panose="02020603050405020304" pitchFamily="18" charset="0"/>
              </a:rPr>
              <a:t>parents play in their child’s development to become independent adults</a:t>
            </a:r>
            <a:r>
              <a:rPr lang="mi-NZ" sz="1600" baseline="0" dirty="0">
                <a:effectLst/>
                <a:latin typeface="Calibri" panose="020F0502020204030204" pitchFamily="34" charset="0"/>
                <a:ea typeface="Calibri" panose="020F0502020204030204" pitchFamily="34" charset="0"/>
                <a:cs typeface="Times New Roman" panose="02020603050405020304" pitchFamily="18" charset="0"/>
              </a:rPr>
              <a:t> in the Dalai Lama’s quote – Give the ones you love wings to fly, roots to come back and reasons to stay.</a:t>
            </a:r>
            <a:endParaRPr lang="en-NZ" sz="1600" dirty="0">
              <a:effectLst/>
              <a:latin typeface="Calibri" panose="020F0502020204030204" pitchFamily="34" charset="0"/>
              <a:ea typeface="Calibri" panose="020F0502020204030204" pitchFamily="34" charset="0"/>
              <a:cs typeface="Times New Roman" panose="02020603050405020304" pitchFamily="18" charset="0"/>
            </a:endParaRPr>
          </a:p>
          <a:p>
            <a:endParaRPr lang="en-NZ" dirty="0"/>
          </a:p>
        </p:txBody>
      </p:sp>
      <p:sp>
        <p:nvSpPr>
          <p:cNvPr id="4" name="Slide Number Placeholder 3"/>
          <p:cNvSpPr>
            <a:spLocks noGrp="1"/>
          </p:cNvSpPr>
          <p:nvPr>
            <p:ph type="sldNum" sz="quarter" idx="5"/>
          </p:nvPr>
        </p:nvSpPr>
        <p:spPr/>
        <p:txBody>
          <a:bodyPr/>
          <a:lstStyle/>
          <a:p>
            <a:fld id="{2B4E92A4-426A-4204-8A82-E05DA8C01FA5}" type="slidenum">
              <a:rPr lang="en-NZ" smtClean="0"/>
              <a:t>15</a:t>
            </a:fld>
            <a:endParaRPr lang="en-NZ"/>
          </a:p>
        </p:txBody>
      </p:sp>
    </p:spTree>
    <p:extLst>
      <p:ext uri="{BB962C8B-B14F-4D97-AF65-F5344CB8AC3E}">
        <p14:creationId xmlns:p14="http://schemas.microsoft.com/office/powerpoint/2010/main" val="30809451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i-NZ" sz="1600" dirty="0">
                <a:effectLst/>
                <a:latin typeface="Calibri" panose="020F0502020204030204" pitchFamily="34" charset="0"/>
                <a:ea typeface="Calibri" panose="020F0502020204030204" pitchFamily="34" charset="0"/>
                <a:cs typeface="Times New Roman" panose="02020603050405020304" pitchFamily="18" charset="0"/>
              </a:rPr>
              <a:t>The outcome of a successful volunteer trainer can be aligned to giving volunteers the foundation for settling in new former refugee families into living, making roots and living independently in New Zealand.</a:t>
            </a:r>
            <a:r>
              <a:rPr lang="mi-NZ" sz="1600" baseline="0" dirty="0">
                <a:effectLst/>
                <a:latin typeface="Calibri" panose="020F0502020204030204" pitchFamily="34" charset="0"/>
                <a:ea typeface="Calibri" panose="020F0502020204030204" pitchFamily="34" charset="0"/>
                <a:cs typeface="Times New Roman" panose="02020603050405020304" pitchFamily="18" charset="0"/>
              </a:rPr>
              <a:t> This can be aligned to the role that </a:t>
            </a:r>
            <a:r>
              <a:rPr lang="mi-NZ" sz="1600" dirty="0">
                <a:effectLst/>
                <a:latin typeface="Calibri" panose="020F0502020204030204" pitchFamily="34" charset="0"/>
                <a:ea typeface="Calibri" panose="020F0502020204030204" pitchFamily="34" charset="0"/>
                <a:cs typeface="Times New Roman" panose="02020603050405020304" pitchFamily="18" charset="0"/>
              </a:rPr>
              <a:t>parents play in their child’s development to become independent adults</a:t>
            </a:r>
            <a:r>
              <a:rPr lang="mi-NZ" sz="1600" baseline="0" dirty="0">
                <a:effectLst/>
                <a:latin typeface="Calibri" panose="020F0502020204030204" pitchFamily="34" charset="0"/>
                <a:ea typeface="Calibri" panose="020F0502020204030204" pitchFamily="34" charset="0"/>
                <a:cs typeface="Times New Roman" panose="02020603050405020304" pitchFamily="18" charset="0"/>
              </a:rPr>
              <a:t> in the Dalai Lama’s quote – Give the ones you love wings to fly, roots to come back and reasons to stay.</a:t>
            </a:r>
            <a:endParaRPr lang="en-NZ" sz="1600" dirty="0">
              <a:effectLst/>
              <a:latin typeface="Calibri" panose="020F0502020204030204" pitchFamily="34" charset="0"/>
              <a:ea typeface="Calibri" panose="020F0502020204030204" pitchFamily="34" charset="0"/>
              <a:cs typeface="Times New Roman" panose="02020603050405020304" pitchFamily="18" charset="0"/>
            </a:endParaRPr>
          </a:p>
          <a:p>
            <a:endParaRPr lang="en-NZ" dirty="0"/>
          </a:p>
        </p:txBody>
      </p:sp>
      <p:sp>
        <p:nvSpPr>
          <p:cNvPr id="4" name="Slide Number Placeholder 3"/>
          <p:cNvSpPr>
            <a:spLocks noGrp="1"/>
          </p:cNvSpPr>
          <p:nvPr>
            <p:ph type="sldNum" sz="quarter" idx="5"/>
          </p:nvPr>
        </p:nvSpPr>
        <p:spPr/>
        <p:txBody>
          <a:bodyPr/>
          <a:lstStyle/>
          <a:p>
            <a:fld id="{2B4E92A4-426A-4204-8A82-E05DA8C01FA5}" type="slidenum">
              <a:rPr lang="en-NZ" smtClean="0"/>
              <a:t>16</a:t>
            </a:fld>
            <a:endParaRPr lang="en-NZ"/>
          </a:p>
        </p:txBody>
      </p:sp>
    </p:spTree>
    <p:extLst>
      <p:ext uri="{BB962C8B-B14F-4D97-AF65-F5344CB8AC3E}">
        <p14:creationId xmlns:p14="http://schemas.microsoft.com/office/powerpoint/2010/main" val="27663562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i-NZ" sz="1600" dirty="0">
                <a:effectLst/>
                <a:latin typeface="Calibri" panose="020F0502020204030204" pitchFamily="34" charset="0"/>
                <a:ea typeface="Calibri" panose="020F0502020204030204" pitchFamily="34" charset="0"/>
                <a:cs typeface="Times New Roman" panose="02020603050405020304" pitchFamily="18" charset="0"/>
              </a:rPr>
              <a:t>The outcome of a successful volunteer trainer can be aligned to giving volunteers the foundation for settling in new former refugee families into living, making roots and living independently in New Zealand.</a:t>
            </a:r>
            <a:r>
              <a:rPr lang="mi-NZ" sz="1600" baseline="0" dirty="0">
                <a:effectLst/>
                <a:latin typeface="Calibri" panose="020F0502020204030204" pitchFamily="34" charset="0"/>
                <a:ea typeface="Calibri" panose="020F0502020204030204" pitchFamily="34" charset="0"/>
                <a:cs typeface="Times New Roman" panose="02020603050405020304" pitchFamily="18" charset="0"/>
              </a:rPr>
              <a:t> This can be aligned to the role that </a:t>
            </a:r>
            <a:r>
              <a:rPr lang="mi-NZ" sz="1600" dirty="0">
                <a:effectLst/>
                <a:latin typeface="Calibri" panose="020F0502020204030204" pitchFamily="34" charset="0"/>
                <a:ea typeface="Calibri" panose="020F0502020204030204" pitchFamily="34" charset="0"/>
                <a:cs typeface="Times New Roman" panose="02020603050405020304" pitchFamily="18" charset="0"/>
              </a:rPr>
              <a:t>parents play in their child’s development to become independent adults</a:t>
            </a:r>
            <a:r>
              <a:rPr lang="mi-NZ" sz="1600" baseline="0" dirty="0">
                <a:effectLst/>
                <a:latin typeface="Calibri" panose="020F0502020204030204" pitchFamily="34" charset="0"/>
                <a:ea typeface="Calibri" panose="020F0502020204030204" pitchFamily="34" charset="0"/>
                <a:cs typeface="Times New Roman" panose="02020603050405020304" pitchFamily="18" charset="0"/>
              </a:rPr>
              <a:t> in the Dalai Lama’s quote – Give the ones you love wings to fly, roots to come back and reasons to stay.</a:t>
            </a:r>
            <a:endParaRPr lang="en-NZ" sz="1600" dirty="0">
              <a:effectLst/>
              <a:latin typeface="Calibri" panose="020F0502020204030204" pitchFamily="34" charset="0"/>
              <a:ea typeface="Calibri" panose="020F0502020204030204" pitchFamily="34" charset="0"/>
              <a:cs typeface="Times New Roman" panose="02020603050405020304" pitchFamily="18" charset="0"/>
            </a:endParaRPr>
          </a:p>
          <a:p>
            <a:endParaRPr lang="en-NZ" dirty="0"/>
          </a:p>
        </p:txBody>
      </p:sp>
      <p:sp>
        <p:nvSpPr>
          <p:cNvPr id="4" name="Slide Number Placeholder 3"/>
          <p:cNvSpPr>
            <a:spLocks noGrp="1"/>
          </p:cNvSpPr>
          <p:nvPr>
            <p:ph type="sldNum" sz="quarter" idx="5"/>
          </p:nvPr>
        </p:nvSpPr>
        <p:spPr/>
        <p:txBody>
          <a:bodyPr/>
          <a:lstStyle/>
          <a:p>
            <a:fld id="{2B4E92A4-426A-4204-8A82-E05DA8C01FA5}" type="slidenum">
              <a:rPr lang="en-NZ" smtClean="0"/>
              <a:t>17</a:t>
            </a:fld>
            <a:endParaRPr lang="en-NZ"/>
          </a:p>
        </p:txBody>
      </p:sp>
    </p:spTree>
    <p:extLst>
      <p:ext uri="{BB962C8B-B14F-4D97-AF65-F5344CB8AC3E}">
        <p14:creationId xmlns:p14="http://schemas.microsoft.com/office/powerpoint/2010/main" val="19749905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i-NZ" sz="1600" dirty="0">
                <a:effectLst/>
                <a:latin typeface="Calibri" panose="020F0502020204030204" pitchFamily="34" charset="0"/>
                <a:ea typeface="Calibri" panose="020F0502020204030204" pitchFamily="34" charset="0"/>
                <a:cs typeface="Times New Roman" panose="02020603050405020304" pitchFamily="18" charset="0"/>
              </a:rPr>
              <a:t>The outcome of a successful volunteer trainer can be aligned to giving volunteers the foundation for settling in new former refugee families into living, making roots and living independently in New Zealand.</a:t>
            </a:r>
            <a:r>
              <a:rPr lang="mi-NZ" sz="1600" baseline="0" dirty="0">
                <a:effectLst/>
                <a:latin typeface="Calibri" panose="020F0502020204030204" pitchFamily="34" charset="0"/>
                <a:ea typeface="Calibri" panose="020F0502020204030204" pitchFamily="34" charset="0"/>
                <a:cs typeface="Times New Roman" panose="02020603050405020304" pitchFamily="18" charset="0"/>
              </a:rPr>
              <a:t> This can be aligned to the role that </a:t>
            </a:r>
            <a:r>
              <a:rPr lang="mi-NZ" sz="1600" dirty="0">
                <a:effectLst/>
                <a:latin typeface="Calibri" panose="020F0502020204030204" pitchFamily="34" charset="0"/>
                <a:ea typeface="Calibri" panose="020F0502020204030204" pitchFamily="34" charset="0"/>
                <a:cs typeface="Times New Roman" panose="02020603050405020304" pitchFamily="18" charset="0"/>
              </a:rPr>
              <a:t>parents play in their child’s development to become independent adults</a:t>
            </a:r>
            <a:r>
              <a:rPr lang="mi-NZ" sz="1600" baseline="0" dirty="0">
                <a:effectLst/>
                <a:latin typeface="Calibri" panose="020F0502020204030204" pitchFamily="34" charset="0"/>
                <a:ea typeface="Calibri" panose="020F0502020204030204" pitchFamily="34" charset="0"/>
                <a:cs typeface="Times New Roman" panose="02020603050405020304" pitchFamily="18" charset="0"/>
              </a:rPr>
              <a:t> in the Dalai Lama’s quote – Give the ones you love wings to fly, roots to come back and reasons to stay.</a:t>
            </a:r>
            <a:endParaRPr lang="en-NZ" sz="1600" dirty="0">
              <a:effectLst/>
              <a:latin typeface="Calibri" panose="020F0502020204030204" pitchFamily="34" charset="0"/>
              <a:ea typeface="Calibri" panose="020F0502020204030204" pitchFamily="34" charset="0"/>
              <a:cs typeface="Times New Roman" panose="02020603050405020304" pitchFamily="18" charset="0"/>
            </a:endParaRPr>
          </a:p>
          <a:p>
            <a:endParaRPr lang="en-NZ" dirty="0"/>
          </a:p>
        </p:txBody>
      </p:sp>
      <p:sp>
        <p:nvSpPr>
          <p:cNvPr id="4" name="Slide Number Placeholder 3"/>
          <p:cNvSpPr>
            <a:spLocks noGrp="1"/>
          </p:cNvSpPr>
          <p:nvPr>
            <p:ph type="sldNum" sz="quarter" idx="5"/>
          </p:nvPr>
        </p:nvSpPr>
        <p:spPr/>
        <p:txBody>
          <a:bodyPr/>
          <a:lstStyle/>
          <a:p>
            <a:fld id="{2B4E92A4-426A-4204-8A82-E05DA8C01FA5}" type="slidenum">
              <a:rPr lang="en-NZ" smtClean="0"/>
              <a:t>18</a:t>
            </a:fld>
            <a:endParaRPr lang="en-NZ"/>
          </a:p>
        </p:txBody>
      </p:sp>
    </p:spTree>
    <p:extLst>
      <p:ext uri="{BB962C8B-B14F-4D97-AF65-F5344CB8AC3E}">
        <p14:creationId xmlns:p14="http://schemas.microsoft.com/office/powerpoint/2010/main" val="3550055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i-NZ" sz="1600" dirty="0">
                <a:effectLst/>
                <a:latin typeface="Calibri" panose="020F0502020204030204" pitchFamily="34" charset="0"/>
                <a:ea typeface="Calibri" panose="020F0502020204030204" pitchFamily="34" charset="0"/>
                <a:cs typeface="Times New Roman" panose="02020603050405020304" pitchFamily="18" charset="0"/>
              </a:rPr>
              <a:t>The outcome of a successful volunteer trainer can be aligned to giving volunteers the foundation for settling in new former refugee families into living, making roots and living independently in New Zealand.</a:t>
            </a:r>
            <a:r>
              <a:rPr lang="mi-NZ" sz="1600" baseline="0" dirty="0">
                <a:effectLst/>
                <a:latin typeface="Calibri" panose="020F0502020204030204" pitchFamily="34" charset="0"/>
                <a:ea typeface="Calibri" panose="020F0502020204030204" pitchFamily="34" charset="0"/>
                <a:cs typeface="Times New Roman" panose="02020603050405020304" pitchFamily="18" charset="0"/>
              </a:rPr>
              <a:t> This can be aligned to the role that </a:t>
            </a:r>
            <a:r>
              <a:rPr lang="mi-NZ" sz="1600" dirty="0">
                <a:effectLst/>
                <a:latin typeface="Calibri" panose="020F0502020204030204" pitchFamily="34" charset="0"/>
                <a:ea typeface="Calibri" panose="020F0502020204030204" pitchFamily="34" charset="0"/>
                <a:cs typeface="Times New Roman" panose="02020603050405020304" pitchFamily="18" charset="0"/>
              </a:rPr>
              <a:t>parents play in their child’s development to become independent adults</a:t>
            </a:r>
            <a:r>
              <a:rPr lang="mi-NZ" sz="1600" baseline="0" dirty="0">
                <a:effectLst/>
                <a:latin typeface="Calibri" panose="020F0502020204030204" pitchFamily="34" charset="0"/>
                <a:ea typeface="Calibri" panose="020F0502020204030204" pitchFamily="34" charset="0"/>
                <a:cs typeface="Times New Roman" panose="02020603050405020304" pitchFamily="18" charset="0"/>
              </a:rPr>
              <a:t> in the Dalai Lama’s quote – Give the ones you love wings to fly, roots to come back and reasons to stay.</a:t>
            </a:r>
            <a:endParaRPr lang="en-NZ" sz="1600" dirty="0">
              <a:effectLst/>
              <a:latin typeface="Calibri" panose="020F0502020204030204" pitchFamily="34" charset="0"/>
              <a:ea typeface="Calibri" panose="020F0502020204030204" pitchFamily="34" charset="0"/>
              <a:cs typeface="Times New Roman" panose="02020603050405020304" pitchFamily="18" charset="0"/>
            </a:endParaRPr>
          </a:p>
          <a:p>
            <a:endParaRPr lang="en-NZ" dirty="0"/>
          </a:p>
        </p:txBody>
      </p:sp>
      <p:sp>
        <p:nvSpPr>
          <p:cNvPr id="4" name="Slide Number Placeholder 3"/>
          <p:cNvSpPr>
            <a:spLocks noGrp="1"/>
          </p:cNvSpPr>
          <p:nvPr>
            <p:ph type="sldNum" sz="quarter" idx="5"/>
          </p:nvPr>
        </p:nvSpPr>
        <p:spPr/>
        <p:txBody>
          <a:bodyPr/>
          <a:lstStyle/>
          <a:p>
            <a:fld id="{2B4E92A4-426A-4204-8A82-E05DA8C01FA5}" type="slidenum">
              <a:rPr lang="en-NZ" smtClean="0"/>
              <a:t>19</a:t>
            </a:fld>
            <a:endParaRPr lang="en-NZ"/>
          </a:p>
        </p:txBody>
      </p:sp>
    </p:spTree>
    <p:extLst>
      <p:ext uri="{BB962C8B-B14F-4D97-AF65-F5344CB8AC3E}">
        <p14:creationId xmlns:p14="http://schemas.microsoft.com/office/powerpoint/2010/main" val="14930658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sz="1600" dirty="0"/>
          </a:p>
        </p:txBody>
      </p:sp>
      <p:sp>
        <p:nvSpPr>
          <p:cNvPr id="4" name="Slide Number Placeholder 3"/>
          <p:cNvSpPr>
            <a:spLocks noGrp="1"/>
          </p:cNvSpPr>
          <p:nvPr>
            <p:ph type="sldNum" sz="quarter" idx="5"/>
          </p:nvPr>
        </p:nvSpPr>
        <p:spPr/>
        <p:txBody>
          <a:bodyPr/>
          <a:lstStyle/>
          <a:p>
            <a:fld id="{2B4E92A4-426A-4204-8A82-E05DA8C01FA5}" type="slidenum">
              <a:rPr lang="en-NZ" smtClean="0"/>
              <a:t>2</a:t>
            </a:fld>
            <a:endParaRPr lang="en-NZ"/>
          </a:p>
        </p:txBody>
      </p:sp>
    </p:spTree>
    <p:extLst>
      <p:ext uri="{BB962C8B-B14F-4D97-AF65-F5344CB8AC3E}">
        <p14:creationId xmlns:p14="http://schemas.microsoft.com/office/powerpoint/2010/main" val="31943278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i-NZ" sz="1600" dirty="0">
                <a:effectLst/>
                <a:latin typeface="Calibri" panose="020F0502020204030204" pitchFamily="34" charset="0"/>
                <a:ea typeface="Calibri" panose="020F0502020204030204" pitchFamily="34" charset="0"/>
                <a:cs typeface="Times New Roman" panose="02020603050405020304" pitchFamily="18" charset="0"/>
              </a:rPr>
              <a:t>The outcome of a successful volunteer trainer can be aligned to giving volunteers the foundation for settling in new former refugee families into living, making roots and living independently in New Zealand.</a:t>
            </a:r>
            <a:r>
              <a:rPr lang="mi-NZ" sz="1600" baseline="0" dirty="0">
                <a:effectLst/>
                <a:latin typeface="Calibri" panose="020F0502020204030204" pitchFamily="34" charset="0"/>
                <a:ea typeface="Calibri" panose="020F0502020204030204" pitchFamily="34" charset="0"/>
                <a:cs typeface="Times New Roman" panose="02020603050405020304" pitchFamily="18" charset="0"/>
              </a:rPr>
              <a:t> This can be aligned to the role that </a:t>
            </a:r>
            <a:r>
              <a:rPr lang="mi-NZ" sz="1600" dirty="0">
                <a:effectLst/>
                <a:latin typeface="Calibri" panose="020F0502020204030204" pitchFamily="34" charset="0"/>
                <a:ea typeface="Calibri" panose="020F0502020204030204" pitchFamily="34" charset="0"/>
                <a:cs typeface="Times New Roman" panose="02020603050405020304" pitchFamily="18" charset="0"/>
              </a:rPr>
              <a:t>parents play in their child’s development to become independent adults</a:t>
            </a:r>
            <a:r>
              <a:rPr lang="mi-NZ" sz="1600" baseline="0" dirty="0">
                <a:effectLst/>
                <a:latin typeface="Calibri" panose="020F0502020204030204" pitchFamily="34" charset="0"/>
                <a:ea typeface="Calibri" panose="020F0502020204030204" pitchFamily="34" charset="0"/>
                <a:cs typeface="Times New Roman" panose="02020603050405020304" pitchFamily="18" charset="0"/>
              </a:rPr>
              <a:t> in the Dalai Lama’s quote – Give the ones you love wings to fly, roots to come back and reasons to stay.</a:t>
            </a:r>
            <a:endParaRPr lang="en-NZ" sz="1600" dirty="0">
              <a:effectLst/>
              <a:latin typeface="Calibri" panose="020F0502020204030204" pitchFamily="34" charset="0"/>
              <a:ea typeface="Calibri" panose="020F0502020204030204" pitchFamily="34" charset="0"/>
              <a:cs typeface="Times New Roman" panose="02020603050405020304" pitchFamily="18" charset="0"/>
            </a:endParaRPr>
          </a:p>
          <a:p>
            <a:endParaRPr lang="en-NZ" dirty="0"/>
          </a:p>
        </p:txBody>
      </p:sp>
      <p:sp>
        <p:nvSpPr>
          <p:cNvPr id="4" name="Slide Number Placeholder 3"/>
          <p:cNvSpPr>
            <a:spLocks noGrp="1"/>
          </p:cNvSpPr>
          <p:nvPr>
            <p:ph type="sldNum" sz="quarter" idx="5"/>
          </p:nvPr>
        </p:nvSpPr>
        <p:spPr/>
        <p:txBody>
          <a:bodyPr/>
          <a:lstStyle/>
          <a:p>
            <a:fld id="{2B4E92A4-426A-4204-8A82-E05DA8C01FA5}" type="slidenum">
              <a:rPr lang="en-NZ" smtClean="0"/>
              <a:t>20</a:t>
            </a:fld>
            <a:endParaRPr lang="en-NZ"/>
          </a:p>
        </p:txBody>
      </p:sp>
    </p:spTree>
    <p:extLst>
      <p:ext uri="{BB962C8B-B14F-4D97-AF65-F5344CB8AC3E}">
        <p14:creationId xmlns:p14="http://schemas.microsoft.com/office/powerpoint/2010/main" val="9255556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i-NZ" sz="1600" dirty="0">
                <a:effectLst/>
                <a:latin typeface="Calibri" panose="020F0502020204030204" pitchFamily="34" charset="0"/>
                <a:ea typeface="Calibri" panose="020F0502020204030204" pitchFamily="34" charset="0"/>
                <a:cs typeface="Times New Roman" panose="02020603050405020304" pitchFamily="18" charset="0"/>
              </a:rPr>
              <a:t>The outcome of a successful volunteer trainer can be aligned to giving volunteers the foundation for settling in new former refugee families into living, making roots and living independently in New Zealand.</a:t>
            </a:r>
            <a:r>
              <a:rPr lang="mi-NZ" sz="1600" baseline="0" dirty="0">
                <a:effectLst/>
                <a:latin typeface="Calibri" panose="020F0502020204030204" pitchFamily="34" charset="0"/>
                <a:ea typeface="Calibri" panose="020F0502020204030204" pitchFamily="34" charset="0"/>
                <a:cs typeface="Times New Roman" panose="02020603050405020304" pitchFamily="18" charset="0"/>
              </a:rPr>
              <a:t> This can be aligned to the role that </a:t>
            </a:r>
            <a:r>
              <a:rPr lang="mi-NZ" sz="1600" dirty="0">
                <a:effectLst/>
                <a:latin typeface="Calibri" panose="020F0502020204030204" pitchFamily="34" charset="0"/>
                <a:ea typeface="Calibri" panose="020F0502020204030204" pitchFamily="34" charset="0"/>
                <a:cs typeface="Times New Roman" panose="02020603050405020304" pitchFamily="18" charset="0"/>
              </a:rPr>
              <a:t>parents play in their child’s development to become independent adults</a:t>
            </a:r>
            <a:r>
              <a:rPr lang="mi-NZ" sz="1600" baseline="0" dirty="0">
                <a:effectLst/>
                <a:latin typeface="Calibri" panose="020F0502020204030204" pitchFamily="34" charset="0"/>
                <a:ea typeface="Calibri" panose="020F0502020204030204" pitchFamily="34" charset="0"/>
                <a:cs typeface="Times New Roman" panose="02020603050405020304" pitchFamily="18" charset="0"/>
              </a:rPr>
              <a:t> in the Dalai Lama’s quote – Give the ones you love wings to fly, roots to come back and reasons to stay.</a:t>
            </a:r>
            <a:endParaRPr lang="en-NZ" sz="1600" dirty="0">
              <a:effectLst/>
              <a:latin typeface="Calibri" panose="020F0502020204030204" pitchFamily="34" charset="0"/>
              <a:ea typeface="Calibri" panose="020F0502020204030204" pitchFamily="34" charset="0"/>
              <a:cs typeface="Times New Roman" panose="02020603050405020304" pitchFamily="18" charset="0"/>
            </a:endParaRPr>
          </a:p>
          <a:p>
            <a:endParaRPr lang="en-NZ" dirty="0"/>
          </a:p>
        </p:txBody>
      </p:sp>
      <p:sp>
        <p:nvSpPr>
          <p:cNvPr id="4" name="Slide Number Placeholder 3"/>
          <p:cNvSpPr>
            <a:spLocks noGrp="1"/>
          </p:cNvSpPr>
          <p:nvPr>
            <p:ph type="sldNum" sz="quarter" idx="5"/>
          </p:nvPr>
        </p:nvSpPr>
        <p:spPr/>
        <p:txBody>
          <a:bodyPr/>
          <a:lstStyle/>
          <a:p>
            <a:fld id="{2B4E92A4-426A-4204-8A82-E05DA8C01FA5}" type="slidenum">
              <a:rPr lang="en-NZ" smtClean="0"/>
              <a:t>21</a:t>
            </a:fld>
            <a:endParaRPr lang="en-NZ"/>
          </a:p>
        </p:txBody>
      </p:sp>
    </p:spTree>
    <p:extLst>
      <p:ext uri="{BB962C8B-B14F-4D97-AF65-F5344CB8AC3E}">
        <p14:creationId xmlns:p14="http://schemas.microsoft.com/office/powerpoint/2010/main" val="391703822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i-NZ" sz="1600" dirty="0">
                <a:effectLst/>
                <a:latin typeface="Calibri" panose="020F0502020204030204" pitchFamily="34" charset="0"/>
                <a:ea typeface="Calibri" panose="020F0502020204030204" pitchFamily="34" charset="0"/>
                <a:cs typeface="Times New Roman" panose="02020603050405020304" pitchFamily="18" charset="0"/>
              </a:rPr>
              <a:t>The outcome of a successful volunteer trainer can be aligned to giving volunteers the foundation for settling in new former refugee families into living, making roots and living independently in New Zealand.</a:t>
            </a:r>
            <a:r>
              <a:rPr lang="mi-NZ" sz="1600" baseline="0" dirty="0">
                <a:effectLst/>
                <a:latin typeface="Calibri" panose="020F0502020204030204" pitchFamily="34" charset="0"/>
                <a:ea typeface="Calibri" panose="020F0502020204030204" pitchFamily="34" charset="0"/>
                <a:cs typeface="Times New Roman" panose="02020603050405020304" pitchFamily="18" charset="0"/>
              </a:rPr>
              <a:t> This can be aligned to the role that </a:t>
            </a:r>
            <a:r>
              <a:rPr lang="mi-NZ" sz="1600" dirty="0">
                <a:effectLst/>
                <a:latin typeface="Calibri" panose="020F0502020204030204" pitchFamily="34" charset="0"/>
                <a:ea typeface="Calibri" panose="020F0502020204030204" pitchFamily="34" charset="0"/>
                <a:cs typeface="Times New Roman" panose="02020603050405020304" pitchFamily="18" charset="0"/>
              </a:rPr>
              <a:t>parents play in their child’s development to become independent adults</a:t>
            </a:r>
            <a:r>
              <a:rPr lang="mi-NZ" sz="1600" baseline="0" dirty="0">
                <a:effectLst/>
                <a:latin typeface="Calibri" panose="020F0502020204030204" pitchFamily="34" charset="0"/>
                <a:ea typeface="Calibri" panose="020F0502020204030204" pitchFamily="34" charset="0"/>
                <a:cs typeface="Times New Roman" panose="02020603050405020304" pitchFamily="18" charset="0"/>
              </a:rPr>
              <a:t> in the Dalai Lama’s quote – Give the ones you love wings to fly, roots to come back and reasons to stay.</a:t>
            </a:r>
            <a:endParaRPr lang="en-NZ" sz="1600" dirty="0">
              <a:effectLst/>
              <a:latin typeface="Calibri" panose="020F0502020204030204" pitchFamily="34" charset="0"/>
              <a:ea typeface="Calibri" panose="020F0502020204030204" pitchFamily="34" charset="0"/>
              <a:cs typeface="Times New Roman" panose="02020603050405020304" pitchFamily="18" charset="0"/>
            </a:endParaRPr>
          </a:p>
          <a:p>
            <a:endParaRPr lang="en-NZ" dirty="0"/>
          </a:p>
        </p:txBody>
      </p:sp>
      <p:sp>
        <p:nvSpPr>
          <p:cNvPr id="4" name="Slide Number Placeholder 3"/>
          <p:cNvSpPr>
            <a:spLocks noGrp="1"/>
          </p:cNvSpPr>
          <p:nvPr>
            <p:ph type="sldNum" sz="quarter" idx="5"/>
          </p:nvPr>
        </p:nvSpPr>
        <p:spPr/>
        <p:txBody>
          <a:bodyPr/>
          <a:lstStyle/>
          <a:p>
            <a:fld id="{2B4E92A4-426A-4204-8A82-E05DA8C01FA5}" type="slidenum">
              <a:rPr lang="en-NZ" smtClean="0"/>
              <a:t>22</a:t>
            </a:fld>
            <a:endParaRPr lang="en-NZ"/>
          </a:p>
        </p:txBody>
      </p:sp>
    </p:spTree>
    <p:extLst>
      <p:ext uri="{BB962C8B-B14F-4D97-AF65-F5344CB8AC3E}">
        <p14:creationId xmlns:p14="http://schemas.microsoft.com/office/powerpoint/2010/main" val="16051511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i-NZ" sz="1600" dirty="0">
                <a:effectLst/>
                <a:latin typeface="Calibri" panose="020F0502020204030204" pitchFamily="34" charset="0"/>
                <a:ea typeface="Calibri" panose="020F0502020204030204" pitchFamily="34" charset="0"/>
                <a:cs typeface="Times New Roman" panose="02020603050405020304" pitchFamily="18" charset="0"/>
              </a:rPr>
              <a:t>The outcome of a successful volunteer trainer can be aligned to giving volunteers the foundation for settling in new former refugee families into living, making roots and living independently in New Zealand.</a:t>
            </a:r>
            <a:r>
              <a:rPr lang="mi-NZ" sz="1600" baseline="0" dirty="0">
                <a:effectLst/>
                <a:latin typeface="Calibri" panose="020F0502020204030204" pitchFamily="34" charset="0"/>
                <a:ea typeface="Calibri" panose="020F0502020204030204" pitchFamily="34" charset="0"/>
                <a:cs typeface="Times New Roman" panose="02020603050405020304" pitchFamily="18" charset="0"/>
              </a:rPr>
              <a:t> This can be aligned to the role that </a:t>
            </a:r>
            <a:r>
              <a:rPr lang="mi-NZ" sz="1600" dirty="0">
                <a:effectLst/>
                <a:latin typeface="Calibri" panose="020F0502020204030204" pitchFamily="34" charset="0"/>
                <a:ea typeface="Calibri" panose="020F0502020204030204" pitchFamily="34" charset="0"/>
                <a:cs typeface="Times New Roman" panose="02020603050405020304" pitchFamily="18" charset="0"/>
              </a:rPr>
              <a:t>parents play in their child’s development to become independent adults</a:t>
            </a:r>
            <a:r>
              <a:rPr lang="mi-NZ" sz="1600" baseline="0" dirty="0">
                <a:effectLst/>
                <a:latin typeface="Calibri" panose="020F0502020204030204" pitchFamily="34" charset="0"/>
                <a:ea typeface="Calibri" panose="020F0502020204030204" pitchFamily="34" charset="0"/>
                <a:cs typeface="Times New Roman" panose="02020603050405020304" pitchFamily="18" charset="0"/>
              </a:rPr>
              <a:t> in the Dalai Lama’s quote – Give the ones you love wings to fly, roots to come back and reasons to stay.</a:t>
            </a:r>
            <a:endParaRPr lang="en-NZ" sz="1600" dirty="0">
              <a:effectLst/>
              <a:latin typeface="Calibri" panose="020F0502020204030204" pitchFamily="34" charset="0"/>
              <a:ea typeface="Calibri" panose="020F0502020204030204" pitchFamily="34" charset="0"/>
              <a:cs typeface="Times New Roman" panose="02020603050405020304" pitchFamily="18" charset="0"/>
            </a:endParaRPr>
          </a:p>
          <a:p>
            <a:endParaRPr lang="en-NZ" dirty="0"/>
          </a:p>
        </p:txBody>
      </p:sp>
      <p:sp>
        <p:nvSpPr>
          <p:cNvPr id="4" name="Slide Number Placeholder 3"/>
          <p:cNvSpPr>
            <a:spLocks noGrp="1"/>
          </p:cNvSpPr>
          <p:nvPr>
            <p:ph type="sldNum" sz="quarter" idx="5"/>
          </p:nvPr>
        </p:nvSpPr>
        <p:spPr/>
        <p:txBody>
          <a:bodyPr/>
          <a:lstStyle/>
          <a:p>
            <a:fld id="{2B4E92A4-426A-4204-8A82-E05DA8C01FA5}" type="slidenum">
              <a:rPr lang="en-NZ" smtClean="0"/>
              <a:t>23</a:t>
            </a:fld>
            <a:endParaRPr lang="en-NZ"/>
          </a:p>
        </p:txBody>
      </p:sp>
    </p:spTree>
    <p:extLst>
      <p:ext uri="{BB962C8B-B14F-4D97-AF65-F5344CB8AC3E}">
        <p14:creationId xmlns:p14="http://schemas.microsoft.com/office/powerpoint/2010/main" val="242450679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i-NZ" sz="1600" dirty="0">
                <a:effectLst/>
                <a:latin typeface="Calibri" panose="020F0502020204030204" pitchFamily="34" charset="0"/>
                <a:ea typeface="Calibri" panose="020F0502020204030204" pitchFamily="34" charset="0"/>
                <a:cs typeface="Times New Roman" panose="02020603050405020304" pitchFamily="18" charset="0"/>
              </a:rPr>
              <a:t>The outcome of a successful volunteer trainer can be aligned to giving volunteers the foundation for settling in new former refugee families into living, making roots and living independently in New Zealand.</a:t>
            </a:r>
            <a:r>
              <a:rPr lang="mi-NZ" sz="1600" baseline="0" dirty="0">
                <a:effectLst/>
                <a:latin typeface="Calibri" panose="020F0502020204030204" pitchFamily="34" charset="0"/>
                <a:ea typeface="Calibri" panose="020F0502020204030204" pitchFamily="34" charset="0"/>
                <a:cs typeface="Times New Roman" panose="02020603050405020304" pitchFamily="18" charset="0"/>
              </a:rPr>
              <a:t> This can be aligned to the role that </a:t>
            </a:r>
            <a:r>
              <a:rPr lang="mi-NZ" sz="1600" dirty="0">
                <a:effectLst/>
                <a:latin typeface="Calibri" panose="020F0502020204030204" pitchFamily="34" charset="0"/>
                <a:ea typeface="Calibri" panose="020F0502020204030204" pitchFamily="34" charset="0"/>
                <a:cs typeface="Times New Roman" panose="02020603050405020304" pitchFamily="18" charset="0"/>
              </a:rPr>
              <a:t>parents play in their child’s development to become independent adults</a:t>
            </a:r>
            <a:r>
              <a:rPr lang="mi-NZ" sz="1600" baseline="0" dirty="0">
                <a:effectLst/>
                <a:latin typeface="Calibri" panose="020F0502020204030204" pitchFamily="34" charset="0"/>
                <a:ea typeface="Calibri" panose="020F0502020204030204" pitchFamily="34" charset="0"/>
                <a:cs typeface="Times New Roman" panose="02020603050405020304" pitchFamily="18" charset="0"/>
              </a:rPr>
              <a:t> in the Dalai Lama’s quote – Give the ones you love wings to fly, roots to come back and reasons to stay.</a:t>
            </a:r>
            <a:endParaRPr lang="en-NZ" sz="1600" dirty="0">
              <a:effectLst/>
              <a:latin typeface="Calibri" panose="020F0502020204030204" pitchFamily="34" charset="0"/>
              <a:ea typeface="Calibri" panose="020F0502020204030204" pitchFamily="34" charset="0"/>
              <a:cs typeface="Times New Roman" panose="02020603050405020304" pitchFamily="18" charset="0"/>
            </a:endParaRPr>
          </a:p>
          <a:p>
            <a:endParaRPr lang="en-NZ" dirty="0"/>
          </a:p>
        </p:txBody>
      </p:sp>
      <p:sp>
        <p:nvSpPr>
          <p:cNvPr id="4" name="Slide Number Placeholder 3"/>
          <p:cNvSpPr>
            <a:spLocks noGrp="1"/>
          </p:cNvSpPr>
          <p:nvPr>
            <p:ph type="sldNum" sz="quarter" idx="5"/>
          </p:nvPr>
        </p:nvSpPr>
        <p:spPr/>
        <p:txBody>
          <a:bodyPr/>
          <a:lstStyle/>
          <a:p>
            <a:fld id="{2B4E92A4-426A-4204-8A82-E05DA8C01FA5}" type="slidenum">
              <a:rPr lang="en-NZ" smtClean="0"/>
              <a:t>24</a:t>
            </a:fld>
            <a:endParaRPr lang="en-NZ"/>
          </a:p>
        </p:txBody>
      </p:sp>
    </p:spTree>
    <p:extLst>
      <p:ext uri="{BB962C8B-B14F-4D97-AF65-F5344CB8AC3E}">
        <p14:creationId xmlns:p14="http://schemas.microsoft.com/office/powerpoint/2010/main" val="21282100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sz="1600" dirty="0"/>
          </a:p>
        </p:txBody>
      </p:sp>
      <p:sp>
        <p:nvSpPr>
          <p:cNvPr id="4" name="Slide Number Placeholder 3"/>
          <p:cNvSpPr>
            <a:spLocks noGrp="1"/>
          </p:cNvSpPr>
          <p:nvPr>
            <p:ph type="sldNum" sz="quarter" idx="5"/>
          </p:nvPr>
        </p:nvSpPr>
        <p:spPr/>
        <p:txBody>
          <a:bodyPr/>
          <a:lstStyle/>
          <a:p>
            <a:fld id="{2B4E92A4-426A-4204-8A82-E05DA8C01FA5}" type="slidenum">
              <a:rPr lang="en-NZ" smtClean="0"/>
              <a:t>3</a:t>
            </a:fld>
            <a:endParaRPr lang="en-NZ"/>
          </a:p>
        </p:txBody>
      </p:sp>
    </p:spTree>
    <p:extLst>
      <p:ext uri="{BB962C8B-B14F-4D97-AF65-F5344CB8AC3E}">
        <p14:creationId xmlns:p14="http://schemas.microsoft.com/office/powerpoint/2010/main" val="30624287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sz="1600" dirty="0"/>
          </a:p>
        </p:txBody>
      </p:sp>
      <p:sp>
        <p:nvSpPr>
          <p:cNvPr id="4" name="Slide Number Placeholder 3"/>
          <p:cNvSpPr>
            <a:spLocks noGrp="1"/>
          </p:cNvSpPr>
          <p:nvPr>
            <p:ph type="sldNum" sz="quarter" idx="5"/>
          </p:nvPr>
        </p:nvSpPr>
        <p:spPr/>
        <p:txBody>
          <a:bodyPr/>
          <a:lstStyle/>
          <a:p>
            <a:fld id="{2B4E92A4-426A-4204-8A82-E05DA8C01FA5}" type="slidenum">
              <a:rPr lang="en-NZ" smtClean="0"/>
              <a:t>4</a:t>
            </a:fld>
            <a:endParaRPr lang="en-NZ"/>
          </a:p>
        </p:txBody>
      </p:sp>
    </p:spTree>
    <p:extLst>
      <p:ext uri="{BB962C8B-B14F-4D97-AF65-F5344CB8AC3E}">
        <p14:creationId xmlns:p14="http://schemas.microsoft.com/office/powerpoint/2010/main" val="39884537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sz="1600" dirty="0"/>
          </a:p>
        </p:txBody>
      </p:sp>
      <p:sp>
        <p:nvSpPr>
          <p:cNvPr id="4" name="Slide Number Placeholder 3"/>
          <p:cNvSpPr>
            <a:spLocks noGrp="1"/>
          </p:cNvSpPr>
          <p:nvPr>
            <p:ph type="sldNum" sz="quarter" idx="5"/>
          </p:nvPr>
        </p:nvSpPr>
        <p:spPr/>
        <p:txBody>
          <a:bodyPr/>
          <a:lstStyle/>
          <a:p>
            <a:fld id="{2B4E92A4-426A-4204-8A82-E05DA8C01FA5}" type="slidenum">
              <a:rPr lang="en-NZ" smtClean="0"/>
              <a:t>5</a:t>
            </a:fld>
            <a:endParaRPr lang="en-NZ"/>
          </a:p>
        </p:txBody>
      </p:sp>
    </p:spTree>
    <p:extLst>
      <p:ext uri="{BB962C8B-B14F-4D97-AF65-F5344CB8AC3E}">
        <p14:creationId xmlns:p14="http://schemas.microsoft.com/office/powerpoint/2010/main" val="14630813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i-NZ" sz="1600" dirty="0"/>
              <a:t>Not everyone learns</a:t>
            </a:r>
            <a:r>
              <a:rPr lang="mi-NZ" sz="1600" baseline="0" dirty="0"/>
              <a:t> at the same rate as others and some areas of the Red Cross’s expectations may not be met or fully understood at the end of training. Feedback and monitoring provide opportunities to reinforce understanding of topics through repetition.  </a:t>
            </a:r>
            <a:endParaRPr lang="en-NZ" sz="1600" dirty="0"/>
          </a:p>
        </p:txBody>
      </p:sp>
      <p:sp>
        <p:nvSpPr>
          <p:cNvPr id="4" name="Slide Number Placeholder 3"/>
          <p:cNvSpPr>
            <a:spLocks noGrp="1"/>
          </p:cNvSpPr>
          <p:nvPr>
            <p:ph type="sldNum" sz="quarter" idx="5"/>
          </p:nvPr>
        </p:nvSpPr>
        <p:spPr/>
        <p:txBody>
          <a:bodyPr/>
          <a:lstStyle/>
          <a:p>
            <a:fld id="{2B4E92A4-426A-4204-8A82-E05DA8C01FA5}" type="slidenum">
              <a:rPr lang="en-NZ" smtClean="0"/>
              <a:t>6</a:t>
            </a:fld>
            <a:endParaRPr lang="en-NZ"/>
          </a:p>
        </p:txBody>
      </p:sp>
    </p:spTree>
    <p:extLst>
      <p:ext uri="{BB962C8B-B14F-4D97-AF65-F5344CB8AC3E}">
        <p14:creationId xmlns:p14="http://schemas.microsoft.com/office/powerpoint/2010/main" val="41827677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i-NZ" sz="1600" dirty="0"/>
              <a:t>When</a:t>
            </a:r>
            <a:r>
              <a:rPr lang="mi-NZ" sz="1600" baseline="0" dirty="0"/>
              <a:t> we understand the expectations of everyone, in relation to the expectations of the Red Cross,it gives us the gap that training can fill. Following completion of the refugee support volunteer training, monitoring can provide further information around any gaps in knowledge which can be filled by further training. </a:t>
            </a:r>
            <a:endParaRPr lang="en-NZ" sz="1600" dirty="0"/>
          </a:p>
        </p:txBody>
      </p:sp>
      <p:sp>
        <p:nvSpPr>
          <p:cNvPr id="4" name="Slide Number Placeholder 3"/>
          <p:cNvSpPr>
            <a:spLocks noGrp="1"/>
          </p:cNvSpPr>
          <p:nvPr>
            <p:ph type="sldNum" sz="quarter" idx="5"/>
          </p:nvPr>
        </p:nvSpPr>
        <p:spPr/>
        <p:txBody>
          <a:bodyPr/>
          <a:lstStyle/>
          <a:p>
            <a:fld id="{2B4E92A4-426A-4204-8A82-E05DA8C01FA5}" type="slidenum">
              <a:rPr lang="en-NZ" smtClean="0"/>
              <a:t>7</a:t>
            </a:fld>
            <a:endParaRPr lang="en-NZ"/>
          </a:p>
        </p:txBody>
      </p:sp>
    </p:spTree>
    <p:extLst>
      <p:ext uri="{BB962C8B-B14F-4D97-AF65-F5344CB8AC3E}">
        <p14:creationId xmlns:p14="http://schemas.microsoft.com/office/powerpoint/2010/main" val="32322844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i-NZ" sz="1600" dirty="0"/>
              <a:t>Looking at the overall picture of expectations of the Red</a:t>
            </a:r>
            <a:r>
              <a:rPr lang="mi-NZ" sz="1600" baseline="0" dirty="0"/>
              <a:t> Cross, RSVs and Former Refugees we can see how the Refugee Support Volunteer Training Course is structured around bridging gaps in knowledge and understand and managing expectations to align them to the Red Cross’s expectations. </a:t>
            </a:r>
            <a:endParaRPr lang="en-NZ" sz="1600" dirty="0"/>
          </a:p>
        </p:txBody>
      </p:sp>
      <p:sp>
        <p:nvSpPr>
          <p:cNvPr id="4" name="Slide Number Placeholder 3"/>
          <p:cNvSpPr>
            <a:spLocks noGrp="1"/>
          </p:cNvSpPr>
          <p:nvPr>
            <p:ph type="sldNum" sz="quarter" idx="5"/>
          </p:nvPr>
        </p:nvSpPr>
        <p:spPr/>
        <p:txBody>
          <a:bodyPr/>
          <a:lstStyle/>
          <a:p>
            <a:fld id="{2B4E92A4-426A-4204-8A82-E05DA8C01FA5}" type="slidenum">
              <a:rPr lang="en-NZ" smtClean="0"/>
              <a:t>8</a:t>
            </a:fld>
            <a:endParaRPr lang="en-NZ"/>
          </a:p>
        </p:txBody>
      </p:sp>
    </p:spTree>
    <p:extLst>
      <p:ext uri="{BB962C8B-B14F-4D97-AF65-F5344CB8AC3E}">
        <p14:creationId xmlns:p14="http://schemas.microsoft.com/office/powerpoint/2010/main" val="30009442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i-NZ" sz="1600" dirty="0"/>
              <a:t>The Refugee Support Volunteer</a:t>
            </a:r>
            <a:r>
              <a:rPr lang="mi-NZ" sz="1600" baseline="0" dirty="0"/>
              <a:t> Training Course is fully comprehensive and designed to cover all aspects of the volunteering experience. No two days are the same and every former refugee family presents with a different set of complex needs. Refugee families have the services of Red Cross Social Workers and Cross Cultural Workers to look after them in a professional capacity. Our volunteers are there to support them in their everyday needs as they settle into the New Zealand way of life. </a:t>
            </a:r>
          </a:p>
          <a:p>
            <a:endParaRPr lang="mi-NZ" sz="1600" baseline="0" dirty="0"/>
          </a:p>
          <a:p>
            <a:r>
              <a:rPr lang="mi-NZ" sz="1600" baseline="0" dirty="0"/>
              <a:t>Volunteer trainers provide an integral role in ensuring that volunteers are well-equipped with the knowledge they need to support their former refugee famlies at the beginning of their New Zealand journey. </a:t>
            </a:r>
            <a:endParaRPr lang="en-NZ" sz="1600" dirty="0"/>
          </a:p>
        </p:txBody>
      </p:sp>
      <p:sp>
        <p:nvSpPr>
          <p:cNvPr id="4" name="Slide Number Placeholder 3"/>
          <p:cNvSpPr>
            <a:spLocks noGrp="1"/>
          </p:cNvSpPr>
          <p:nvPr>
            <p:ph type="sldNum" sz="quarter" idx="5"/>
          </p:nvPr>
        </p:nvSpPr>
        <p:spPr/>
        <p:txBody>
          <a:bodyPr/>
          <a:lstStyle/>
          <a:p>
            <a:fld id="{2B4E92A4-426A-4204-8A82-E05DA8C01FA5}" type="slidenum">
              <a:rPr lang="en-NZ" smtClean="0"/>
              <a:t>9</a:t>
            </a:fld>
            <a:endParaRPr lang="en-NZ"/>
          </a:p>
        </p:txBody>
      </p:sp>
    </p:spTree>
    <p:extLst>
      <p:ext uri="{BB962C8B-B14F-4D97-AF65-F5344CB8AC3E}">
        <p14:creationId xmlns:p14="http://schemas.microsoft.com/office/powerpoint/2010/main" val="13097669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6DA1C5-1D7A-4EA1-9FC1-B6F7436E607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NZ"/>
          </a:p>
        </p:txBody>
      </p:sp>
      <p:sp>
        <p:nvSpPr>
          <p:cNvPr id="3" name="Subtitle 2">
            <a:extLst>
              <a:ext uri="{FF2B5EF4-FFF2-40B4-BE49-F238E27FC236}">
                <a16:creationId xmlns:a16="http://schemas.microsoft.com/office/drawing/2014/main" id="{98150D14-101D-4BC7-B474-AF4FE530585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NZ"/>
          </a:p>
        </p:txBody>
      </p:sp>
      <p:sp>
        <p:nvSpPr>
          <p:cNvPr id="4" name="Date Placeholder 3">
            <a:extLst>
              <a:ext uri="{FF2B5EF4-FFF2-40B4-BE49-F238E27FC236}">
                <a16:creationId xmlns:a16="http://schemas.microsoft.com/office/drawing/2014/main" id="{DA44A2DA-F373-44E2-929E-8C134768E3E8}"/>
              </a:ext>
            </a:extLst>
          </p:cNvPr>
          <p:cNvSpPr>
            <a:spLocks noGrp="1"/>
          </p:cNvSpPr>
          <p:nvPr>
            <p:ph type="dt" sz="half" idx="10"/>
          </p:nvPr>
        </p:nvSpPr>
        <p:spPr/>
        <p:txBody>
          <a:bodyPr/>
          <a:lstStyle/>
          <a:p>
            <a:fld id="{294D0DF2-835D-4D77-8327-285C4EF8EA67}" type="datetimeFigureOut">
              <a:rPr lang="en-NZ" smtClean="0"/>
              <a:t>18/06/2023</a:t>
            </a:fld>
            <a:endParaRPr lang="en-NZ"/>
          </a:p>
        </p:txBody>
      </p:sp>
      <p:sp>
        <p:nvSpPr>
          <p:cNvPr id="5" name="Footer Placeholder 4">
            <a:extLst>
              <a:ext uri="{FF2B5EF4-FFF2-40B4-BE49-F238E27FC236}">
                <a16:creationId xmlns:a16="http://schemas.microsoft.com/office/drawing/2014/main" id="{25DD4983-49E7-4A57-8FE5-4FF4C1AA3836}"/>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6C3237D1-4F29-4830-A546-FE736FBBA6B2}"/>
              </a:ext>
            </a:extLst>
          </p:cNvPr>
          <p:cNvSpPr>
            <a:spLocks noGrp="1"/>
          </p:cNvSpPr>
          <p:nvPr>
            <p:ph type="sldNum" sz="quarter" idx="12"/>
          </p:nvPr>
        </p:nvSpPr>
        <p:spPr/>
        <p:txBody>
          <a:bodyPr/>
          <a:lstStyle/>
          <a:p>
            <a:fld id="{0E0446AF-ACC3-4699-B0E5-024C15CF453B}" type="slidenum">
              <a:rPr lang="en-NZ" smtClean="0"/>
              <a:t>‹#›</a:t>
            </a:fld>
            <a:endParaRPr lang="en-NZ"/>
          </a:p>
        </p:txBody>
      </p:sp>
    </p:spTree>
    <p:extLst>
      <p:ext uri="{BB962C8B-B14F-4D97-AF65-F5344CB8AC3E}">
        <p14:creationId xmlns:p14="http://schemas.microsoft.com/office/powerpoint/2010/main" val="42471634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7AE82C-2847-47C4-9900-73DDBD9A848C}"/>
              </a:ext>
            </a:extLst>
          </p:cNvPr>
          <p:cNvSpPr>
            <a:spLocks noGrp="1"/>
          </p:cNvSpPr>
          <p:nvPr>
            <p:ph type="title"/>
          </p:nvPr>
        </p:nvSpPr>
        <p:spPr/>
        <p:txBody>
          <a:bodyPr/>
          <a:lstStyle/>
          <a:p>
            <a:r>
              <a:rPr lang="en-US"/>
              <a:t>Click to edit Master title style</a:t>
            </a:r>
            <a:endParaRPr lang="en-NZ"/>
          </a:p>
        </p:txBody>
      </p:sp>
      <p:sp>
        <p:nvSpPr>
          <p:cNvPr id="3" name="Vertical Text Placeholder 2">
            <a:extLst>
              <a:ext uri="{FF2B5EF4-FFF2-40B4-BE49-F238E27FC236}">
                <a16:creationId xmlns:a16="http://schemas.microsoft.com/office/drawing/2014/main" id="{F363543B-FD30-499F-ABDC-83E07405161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8CBC4E3F-C223-44D3-AF01-69AEE773A6EC}"/>
              </a:ext>
            </a:extLst>
          </p:cNvPr>
          <p:cNvSpPr>
            <a:spLocks noGrp="1"/>
          </p:cNvSpPr>
          <p:nvPr>
            <p:ph type="dt" sz="half" idx="10"/>
          </p:nvPr>
        </p:nvSpPr>
        <p:spPr/>
        <p:txBody>
          <a:bodyPr/>
          <a:lstStyle/>
          <a:p>
            <a:fld id="{294D0DF2-835D-4D77-8327-285C4EF8EA67}" type="datetimeFigureOut">
              <a:rPr lang="en-NZ" smtClean="0"/>
              <a:t>18/06/2023</a:t>
            </a:fld>
            <a:endParaRPr lang="en-NZ"/>
          </a:p>
        </p:txBody>
      </p:sp>
      <p:sp>
        <p:nvSpPr>
          <p:cNvPr id="5" name="Footer Placeholder 4">
            <a:extLst>
              <a:ext uri="{FF2B5EF4-FFF2-40B4-BE49-F238E27FC236}">
                <a16:creationId xmlns:a16="http://schemas.microsoft.com/office/drawing/2014/main" id="{B370D33E-15A6-4ABA-BEC9-5FAB76E6141C}"/>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4FD8A6D8-6EF4-48D1-BCA8-AD8B176635B5}"/>
              </a:ext>
            </a:extLst>
          </p:cNvPr>
          <p:cNvSpPr>
            <a:spLocks noGrp="1"/>
          </p:cNvSpPr>
          <p:nvPr>
            <p:ph type="sldNum" sz="quarter" idx="12"/>
          </p:nvPr>
        </p:nvSpPr>
        <p:spPr/>
        <p:txBody>
          <a:bodyPr/>
          <a:lstStyle/>
          <a:p>
            <a:fld id="{0E0446AF-ACC3-4699-B0E5-024C15CF453B}" type="slidenum">
              <a:rPr lang="en-NZ" smtClean="0"/>
              <a:t>‹#›</a:t>
            </a:fld>
            <a:endParaRPr lang="en-NZ"/>
          </a:p>
        </p:txBody>
      </p:sp>
    </p:spTree>
    <p:extLst>
      <p:ext uri="{BB962C8B-B14F-4D97-AF65-F5344CB8AC3E}">
        <p14:creationId xmlns:p14="http://schemas.microsoft.com/office/powerpoint/2010/main" val="17284860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E842904-6207-4382-9063-51B3DAE5B25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NZ"/>
          </a:p>
        </p:txBody>
      </p:sp>
      <p:sp>
        <p:nvSpPr>
          <p:cNvPr id="3" name="Vertical Text Placeholder 2">
            <a:extLst>
              <a:ext uri="{FF2B5EF4-FFF2-40B4-BE49-F238E27FC236}">
                <a16:creationId xmlns:a16="http://schemas.microsoft.com/office/drawing/2014/main" id="{179FB619-1693-4D9E-A2B9-C632A1ED14D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B9D21ABF-4F5A-411D-A589-01B764ED4FB1}"/>
              </a:ext>
            </a:extLst>
          </p:cNvPr>
          <p:cNvSpPr>
            <a:spLocks noGrp="1"/>
          </p:cNvSpPr>
          <p:nvPr>
            <p:ph type="dt" sz="half" idx="10"/>
          </p:nvPr>
        </p:nvSpPr>
        <p:spPr/>
        <p:txBody>
          <a:bodyPr/>
          <a:lstStyle/>
          <a:p>
            <a:fld id="{294D0DF2-835D-4D77-8327-285C4EF8EA67}" type="datetimeFigureOut">
              <a:rPr lang="en-NZ" smtClean="0"/>
              <a:t>18/06/2023</a:t>
            </a:fld>
            <a:endParaRPr lang="en-NZ"/>
          </a:p>
        </p:txBody>
      </p:sp>
      <p:sp>
        <p:nvSpPr>
          <p:cNvPr id="5" name="Footer Placeholder 4">
            <a:extLst>
              <a:ext uri="{FF2B5EF4-FFF2-40B4-BE49-F238E27FC236}">
                <a16:creationId xmlns:a16="http://schemas.microsoft.com/office/drawing/2014/main" id="{5BBB4E41-8B8E-4DC3-A79A-53AAB8E2DDAF}"/>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53D23857-EBDD-4AE2-BA33-FFA9EF526D0F}"/>
              </a:ext>
            </a:extLst>
          </p:cNvPr>
          <p:cNvSpPr>
            <a:spLocks noGrp="1"/>
          </p:cNvSpPr>
          <p:nvPr>
            <p:ph type="sldNum" sz="quarter" idx="12"/>
          </p:nvPr>
        </p:nvSpPr>
        <p:spPr/>
        <p:txBody>
          <a:bodyPr/>
          <a:lstStyle/>
          <a:p>
            <a:fld id="{0E0446AF-ACC3-4699-B0E5-024C15CF453B}" type="slidenum">
              <a:rPr lang="en-NZ" smtClean="0"/>
              <a:t>‹#›</a:t>
            </a:fld>
            <a:endParaRPr lang="en-NZ"/>
          </a:p>
        </p:txBody>
      </p:sp>
    </p:spTree>
    <p:extLst>
      <p:ext uri="{BB962C8B-B14F-4D97-AF65-F5344CB8AC3E}">
        <p14:creationId xmlns:p14="http://schemas.microsoft.com/office/powerpoint/2010/main" val="10773382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A2A157-19BA-411F-88E5-E441352CBF0A}"/>
              </a:ext>
            </a:extLst>
          </p:cNvPr>
          <p:cNvSpPr>
            <a:spLocks noGrp="1"/>
          </p:cNvSpPr>
          <p:nvPr>
            <p:ph type="title"/>
          </p:nvPr>
        </p:nvSpPr>
        <p:spPr/>
        <p:txBody>
          <a:bodyPr/>
          <a:lstStyle/>
          <a:p>
            <a:r>
              <a:rPr lang="en-US"/>
              <a:t>Click to edit Master title style</a:t>
            </a:r>
            <a:endParaRPr lang="en-NZ"/>
          </a:p>
        </p:txBody>
      </p:sp>
      <p:sp>
        <p:nvSpPr>
          <p:cNvPr id="3" name="Content Placeholder 2">
            <a:extLst>
              <a:ext uri="{FF2B5EF4-FFF2-40B4-BE49-F238E27FC236}">
                <a16:creationId xmlns:a16="http://schemas.microsoft.com/office/drawing/2014/main" id="{8E3DF988-5DFE-46E9-8DF9-DC7F4E699BB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806C0BB4-0F6B-4C0A-A4DF-773F48EDBD91}"/>
              </a:ext>
            </a:extLst>
          </p:cNvPr>
          <p:cNvSpPr>
            <a:spLocks noGrp="1"/>
          </p:cNvSpPr>
          <p:nvPr>
            <p:ph type="dt" sz="half" idx="10"/>
          </p:nvPr>
        </p:nvSpPr>
        <p:spPr/>
        <p:txBody>
          <a:bodyPr/>
          <a:lstStyle/>
          <a:p>
            <a:fld id="{294D0DF2-835D-4D77-8327-285C4EF8EA67}" type="datetimeFigureOut">
              <a:rPr lang="en-NZ" smtClean="0"/>
              <a:t>18/06/2023</a:t>
            </a:fld>
            <a:endParaRPr lang="en-NZ"/>
          </a:p>
        </p:txBody>
      </p:sp>
      <p:sp>
        <p:nvSpPr>
          <p:cNvPr id="5" name="Footer Placeholder 4">
            <a:extLst>
              <a:ext uri="{FF2B5EF4-FFF2-40B4-BE49-F238E27FC236}">
                <a16:creationId xmlns:a16="http://schemas.microsoft.com/office/drawing/2014/main" id="{F468F685-9E17-4174-AD6E-D09ABEEBB488}"/>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56F6DB67-2F31-4033-ADB7-6F5466BF86DD}"/>
              </a:ext>
            </a:extLst>
          </p:cNvPr>
          <p:cNvSpPr>
            <a:spLocks noGrp="1"/>
          </p:cNvSpPr>
          <p:nvPr>
            <p:ph type="sldNum" sz="quarter" idx="12"/>
          </p:nvPr>
        </p:nvSpPr>
        <p:spPr/>
        <p:txBody>
          <a:bodyPr/>
          <a:lstStyle/>
          <a:p>
            <a:fld id="{0E0446AF-ACC3-4699-B0E5-024C15CF453B}" type="slidenum">
              <a:rPr lang="en-NZ" smtClean="0"/>
              <a:t>‹#›</a:t>
            </a:fld>
            <a:endParaRPr lang="en-NZ"/>
          </a:p>
        </p:txBody>
      </p:sp>
    </p:spTree>
    <p:extLst>
      <p:ext uri="{BB962C8B-B14F-4D97-AF65-F5344CB8AC3E}">
        <p14:creationId xmlns:p14="http://schemas.microsoft.com/office/powerpoint/2010/main" val="14532032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E696FF-6D22-4935-A5E3-2EC3ADB8D36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NZ"/>
          </a:p>
        </p:txBody>
      </p:sp>
      <p:sp>
        <p:nvSpPr>
          <p:cNvPr id="3" name="Text Placeholder 2">
            <a:extLst>
              <a:ext uri="{FF2B5EF4-FFF2-40B4-BE49-F238E27FC236}">
                <a16:creationId xmlns:a16="http://schemas.microsoft.com/office/drawing/2014/main" id="{7F51B29E-33BD-461E-A3F8-0CD958A2844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875093B-E915-4960-9BCE-31EFC3EC78AE}"/>
              </a:ext>
            </a:extLst>
          </p:cNvPr>
          <p:cNvSpPr>
            <a:spLocks noGrp="1"/>
          </p:cNvSpPr>
          <p:nvPr>
            <p:ph type="dt" sz="half" idx="10"/>
          </p:nvPr>
        </p:nvSpPr>
        <p:spPr/>
        <p:txBody>
          <a:bodyPr/>
          <a:lstStyle/>
          <a:p>
            <a:fld id="{294D0DF2-835D-4D77-8327-285C4EF8EA67}" type="datetimeFigureOut">
              <a:rPr lang="en-NZ" smtClean="0"/>
              <a:t>18/06/2023</a:t>
            </a:fld>
            <a:endParaRPr lang="en-NZ"/>
          </a:p>
        </p:txBody>
      </p:sp>
      <p:sp>
        <p:nvSpPr>
          <p:cNvPr id="5" name="Footer Placeholder 4">
            <a:extLst>
              <a:ext uri="{FF2B5EF4-FFF2-40B4-BE49-F238E27FC236}">
                <a16:creationId xmlns:a16="http://schemas.microsoft.com/office/drawing/2014/main" id="{6B3D8629-EF80-42AA-B37E-11F42CB0411C}"/>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132AE8E0-F648-4AF6-81E0-87ECF749F512}"/>
              </a:ext>
            </a:extLst>
          </p:cNvPr>
          <p:cNvSpPr>
            <a:spLocks noGrp="1"/>
          </p:cNvSpPr>
          <p:nvPr>
            <p:ph type="sldNum" sz="quarter" idx="12"/>
          </p:nvPr>
        </p:nvSpPr>
        <p:spPr/>
        <p:txBody>
          <a:bodyPr/>
          <a:lstStyle/>
          <a:p>
            <a:fld id="{0E0446AF-ACC3-4699-B0E5-024C15CF453B}" type="slidenum">
              <a:rPr lang="en-NZ" smtClean="0"/>
              <a:t>‹#›</a:t>
            </a:fld>
            <a:endParaRPr lang="en-NZ"/>
          </a:p>
        </p:txBody>
      </p:sp>
    </p:spTree>
    <p:extLst>
      <p:ext uri="{BB962C8B-B14F-4D97-AF65-F5344CB8AC3E}">
        <p14:creationId xmlns:p14="http://schemas.microsoft.com/office/powerpoint/2010/main" val="3111718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107E64-BBB9-4E83-AA29-155BB5C338D0}"/>
              </a:ext>
            </a:extLst>
          </p:cNvPr>
          <p:cNvSpPr>
            <a:spLocks noGrp="1"/>
          </p:cNvSpPr>
          <p:nvPr>
            <p:ph type="title"/>
          </p:nvPr>
        </p:nvSpPr>
        <p:spPr/>
        <p:txBody>
          <a:bodyPr/>
          <a:lstStyle/>
          <a:p>
            <a:r>
              <a:rPr lang="en-US"/>
              <a:t>Click to edit Master title style</a:t>
            </a:r>
            <a:endParaRPr lang="en-NZ"/>
          </a:p>
        </p:txBody>
      </p:sp>
      <p:sp>
        <p:nvSpPr>
          <p:cNvPr id="3" name="Content Placeholder 2">
            <a:extLst>
              <a:ext uri="{FF2B5EF4-FFF2-40B4-BE49-F238E27FC236}">
                <a16:creationId xmlns:a16="http://schemas.microsoft.com/office/drawing/2014/main" id="{40D237B7-4527-4A7C-8031-F5C3B1EE0A8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Content Placeholder 3">
            <a:extLst>
              <a:ext uri="{FF2B5EF4-FFF2-40B4-BE49-F238E27FC236}">
                <a16:creationId xmlns:a16="http://schemas.microsoft.com/office/drawing/2014/main" id="{5E77582C-7067-4DF7-A183-FF7125369DA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Date Placeholder 4">
            <a:extLst>
              <a:ext uri="{FF2B5EF4-FFF2-40B4-BE49-F238E27FC236}">
                <a16:creationId xmlns:a16="http://schemas.microsoft.com/office/drawing/2014/main" id="{C76BB82B-2D20-4163-9393-004CC3506A07}"/>
              </a:ext>
            </a:extLst>
          </p:cNvPr>
          <p:cNvSpPr>
            <a:spLocks noGrp="1"/>
          </p:cNvSpPr>
          <p:nvPr>
            <p:ph type="dt" sz="half" idx="10"/>
          </p:nvPr>
        </p:nvSpPr>
        <p:spPr/>
        <p:txBody>
          <a:bodyPr/>
          <a:lstStyle/>
          <a:p>
            <a:fld id="{294D0DF2-835D-4D77-8327-285C4EF8EA67}" type="datetimeFigureOut">
              <a:rPr lang="en-NZ" smtClean="0"/>
              <a:t>18/06/2023</a:t>
            </a:fld>
            <a:endParaRPr lang="en-NZ"/>
          </a:p>
        </p:txBody>
      </p:sp>
      <p:sp>
        <p:nvSpPr>
          <p:cNvPr id="6" name="Footer Placeholder 5">
            <a:extLst>
              <a:ext uri="{FF2B5EF4-FFF2-40B4-BE49-F238E27FC236}">
                <a16:creationId xmlns:a16="http://schemas.microsoft.com/office/drawing/2014/main" id="{8F4E6CE5-0A97-4EF5-AE83-FBEAEEAE08E4}"/>
              </a:ext>
            </a:extLst>
          </p:cNvPr>
          <p:cNvSpPr>
            <a:spLocks noGrp="1"/>
          </p:cNvSpPr>
          <p:nvPr>
            <p:ph type="ftr" sz="quarter" idx="11"/>
          </p:nvPr>
        </p:nvSpPr>
        <p:spPr/>
        <p:txBody>
          <a:bodyPr/>
          <a:lstStyle/>
          <a:p>
            <a:endParaRPr lang="en-NZ"/>
          </a:p>
        </p:txBody>
      </p:sp>
      <p:sp>
        <p:nvSpPr>
          <p:cNvPr id="7" name="Slide Number Placeholder 6">
            <a:extLst>
              <a:ext uri="{FF2B5EF4-FFF2-40B4-BE49-F238E27FC236}">
                <a16:creationId xmlns:a16="http://schemas.microsoft.com/office/drawing/2014/main" id="{2F819284-9E39-4CDC-8354-8BA7B36F68B9}"/>
              </a:ext>
            </a:extLst>
          </p:cNvPr>
          <p:cNvSpPr>
            <a:spLocks noGrp="1"/>
          </p:cNvSpPr>
          <p:nvPr>
            <p:ph type="sldNum" sz="quarter" idx="12"/>
          </p:nvPr>
        </p:nvSpPr>
        <p:spPr/>
        <p:txBody>
          <a:bodyPr/>
          <a:lstStyle/>
          <a:p>
            <a:fld id="{0E0446AF-ACC3-4699-B0E5-024C15CF453B}" type="slidenum">
              <a:rPr lang="en-NZ" smtClean="0"/>
              <a:t>‹#›</a:t>
            </a:fld>
            <a:endParaRPr lang="en-NZ"/>
          </a:p>
        </p:txBody>
      </p:sp>
    </p:spTree>
    <p:extLst>
      <p:ext uri="{BB962C8B-B14F-4D97-AF65-F5344CB8AC3E}">
        <p14:creationId xmlns:p14="http://schemas.microsoft.com/office/powerpoint/2010/main" val="33838362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21C8AE-FB3C-480A-80B4-9EB80DEE4C0B}"/>
              </a:ext>
            </a:extLst>
          </p:cNvPr>
          <p:cNvSpPr>
            <a:spLocks noGrp="1"/>
          </p:cNvSpPr>
          <p:nvPr>
            <p:ph type="title"/>
          </p:nvPr>
        </p:nvSpPr>
        <p:spPr>
          <a:xfrm>
            <a:off x="839788" y="365125"/>
            <a:ext cx="10515600" cy="1325563"/>
          </a:xfrm>
        </p:spPr>
        <p:txBody>
          <a:bodyPr/>
          <a:lstStyle/>
          <a:p>
            <a:r>
              <a:rPr lang="en-US"/>
              <a:t>Click to edit Master title style</a:t>
            </a:r>
            <a:endParaRPr lang="en-NZ"/>
          </a:p>
        </p:txBody>
      </p:sp>
      <p:sp>
        <p:nvSpPr>
          <p:cNvPr id="3" name="Text Placeholder 2">
            <a:extLst>
              <a:ext uri="{FF2B5EF4-FFF2-40B4-BE49-F238E27FC236}">
                <a16:creationId xmlns:a16="http://schemas.microsoft.com/office/drawing/2014/main" id="{60540852-3E15-402F-828A-0D546F76BFA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2AD129D-40AF-4AB3-8D14-3958E3E62F8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Text Placeholder 4">
            <a:extLst>
              <a:ext uri="{FF2B5EF4-FFF2-40B4-BE49-F238E27FC236}">
                <a16:creationId xmlns:a16="http://schemas.microsoft.com/office/drawing/2014/main" id="{786862E7-F7E1-480E-A020-EF18D60B29A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7D415A9-F086-4441-A50D-CD9B3BF1A0A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7" name="Date Placeholder 6">
            <a:extLst>
              <a:ext uri="{FF2B5EF4-FFF2-40B4-BE49-F238E27FC236}">
                <a16:creationId xmlns:a16="http://schemas.microsoft.com/office/drawing/2014/main" id="{94228FE0-F086-40A0-9B1F-D0734A06E09A}"/>
              </a:ext>
            </a:extLst>
          </p:cNvPr>
          <p:cNvSpPr>
            <a:spLocks noGrp="1"/>
          </p:cNvSpPr>
          <p:nvPr>
            <p:ph type="dt" sz="half" idx="10"/>
          </p:nvPr>
        </p:nvSpPr>
        <p:spPr/>
        <p:txBody>
          <a:bodyPr/>
          <a:lstStyle/>
          <a:p>
            <a:fld id="{294D0DF2-835D-4D77-8327-285C4EF8EA67}" type="datetimeFigureOut">
              <a:rPr lang="en-NZ" smtClean="0"/>
              <a:t>18/06/2023</a:t>
            </a:fld>
            <a:endParaRPr lang="en-NZ"/>
          </a:p>
        </p:txBody>
      </p:sp>
      <p:sp>
        <p:nvSpPr>
          <p:cNvPr id="8" name="Footer Placeholder 7">
            <a:extLst>
              <a:ext uri="{FF2B5EF4-FFF2-40B4-BE49-F238E27FC236}">
                <a16:creationId xmlns:a16="http://schemas.microsoft.com/office/drawing/2014/main" id="{A343A8FB-B728-4E28-A99A-47A760CDCD18}"/>
              </a:ext>
            </a:extLst>
          </p:cNvPr>
          <p:cNvSpPr>
            <a:spLocks noGrp="1"/>
          </p:cNvSpPr>
          <p:nvPr>
            <p:ph type="ftr" sz="quarter" idx="11"/>
          </p:nvPr>
        </p:nvSpPr>
        <p:spPr/>
        <p:txBody>
          <a:bodyPr/>
          <a:lstStyle/>
          <a:p>
            <a:endParaRPr lang="en-NZ"/>
          </a:p>
        </p:txBody>
      </p:sp>
      <p:sp>
        <p:nvSpPr>
          <p:cNvPr id="9" name="Slide Number Placeholder 8">
            <a:extLst>
              <a:ext uri="{FF2B5EF4-FFF2-40B4-BE49-F238E27FC236}">
                <a16:creationId xmlns:a16="http://schemas.microsoft.com/office/drawing/2014/main" id="{A991329A-AD9F-407D-8E99-4CD1A5DF38F8}"/>
              </a:ext>
            </a:extLst>
          </p:cNvPr>
          <p:cNvSpPr>
            <a:spLocks noGrp="1"/>
          </p:cNvSpPr>
          <p:nvPr>
            <p:ph type="sldNum" sz="quarter" idx="12"/>
          </p:nvPr>
        </p:nvSpPr>
        <p:spPr/>
        <p:txBody>
          <a:bodyPr/>
          <a:lstStyle/>
          <a:p>
            <a:fld id="{0E0446AF-ACC3-4699-B0E5-024C15CF453B}" type="slidenum">
              <a:rPr lang="en-NZ" smtClean="0"/>
              <a:t>‹#›</a:t>
            </a:fld>
            <a:endParaRPr lang="en-NZ"/>
          </a:p>
        </p:txBody>
      </p:sp>
    </p:spTree>
    <p:extLst>
      <p:ext uri="{BB962C8B-B14F-4D97-AF65-F5344CB8AC3E}">
        <p14:creationId xmlns:p14="http://schemas.microsoft.com/office/powerpoint/2010/main" val="15019975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46BECC-6A78-4D27-A8E7-EE94320F31D6}"/>
              </a:ext>
            </a:extLst>
          </p:cNvPr>
          <p:cNvSpPr>
            <a:spLocks noGrp="1"/>
          </p:cNvSpPr>
          <p:nvPr>
            <p:ph type="title"/>
          </p:nvPr>
        </p:nvSpPr>
        <p:spPr/>
        <p:txBody>
          <a:bodyPr/>
          <a:lstStyle/>
          <a:p>
            <a:r>
              <a:rPr lang="en-US"/>
              <a:t>Click to edit Master title style</a:t>
            </a:r>
            <a:endParaRPr lang="en-NZ"/>
          </a:p>
        </p:txBody>
      </p:sp>
      <p:sp>
        <p:nvSpPr>
          <p:cNvPr id="3" name="Date Placeholder 2">
            <a:extLst>
              <a:ext uri="{FF2B5EF4-FFF2-40B4-BE49-F238E27FC236}">
                <a16:creationId xmlns:a16="http://schemas.microsoft.com/office/drawing/2014/main" id="{B4F27876-C543-4E77-8CC6-54AAA58A9255}"/>
              </a:ext>
            </a:extLst>
          </p:cNvPr>
          <p:cNvSpPr>
            <a:spLocks noGrp="1"/>
          </p:cNvSpPr>
          <p:nvPr>
            <p:ph type="dt" sz="half" idx="10"/>
          </p:nvPr>
        </p:nvSpPr>
        <p:spPr/>
        <p:txBody>
          <a:bodyPr/>
          <a:lstStyle/>
          <a:p>
            <a:fld id="{294D0DF2-835D-4D77-8327-285C4EF8EA67}" type="datetimeFigureOut">
              <a:rPr lang="en-NZ" smtClean="0"/>
              <a:t>18/06/2023</a:t>
            </a:fld>
            <a:endParaRPr lang="en-NZ"/>
          </a:p>
        </p:txBody>
      </p:sp>
      <p:sp>
        <p:nvSpPr>
          <p:cNvPr id="4" name="Footer Placeholder 3">
            <a:extLst>
              <a:ext uri="{FF2B5EF4-FFF2-40B4-BE49-F238E27FC236}">
                <a16:creationId xmlns:a16="http://schemas.microsoft.com/office/drawing/2014/main" id="{5574134D-1118-46D7-8244-F239DBA0F660}"/>
              </a:ext>
            </a:extLst>
          </p:cNvPr>
          <p:cNvSpPr>
            <a:spLocks noGrp="1"/>
          </p:cNvSpPr>
          <p:nvPr>
            <p:ph type="ftr" sz="quarter" idx="11"/>
          </p:nvPr>
        </p:nvSpPr>
        <p:spPr/>
        <p:txBody>
          <a:bodyPr/>
          <a:lstStyle/>
          <a:p>
            <a:endParaRPr lang="en-NZ"/>
          </a:p>
        </p:txBody>
      </p:sp>
      <p:sp>
        <p:nvSpPr>
          <p:cNvPr id="5" name="Slide Number Placeholder 4">
            <a:extLst>
              <a:ext uri="{FF2B5EF4-FFF2-40B4-BE49-F238E27FC236}">
                <a16:creationId xmlns:a16="http://schemas.microsoft.com/office/drawing/2014/main" id="{884B89C1-CEF3-4681-AA2D-667F3DC65400}"/>
              </a:ext>
            </a:extLst>
          </p:cNvPr>
          <p:cNvSpPr>
            <a:spLocks noGrp="1"/>
          </p:cNvSpPr>
          <p:nvPr>
            <p:ph type="sldNum" sz="quarter" idx="12"/>
          </p:nvPr>
        </p:nvSpPr>
        <p:spPr/>
        <p:txBody>
          <a:bodyPr/>
          <a:lstStyle/>
          <a:p>
            <a:fld id="{0E0446AF-ACC3-4699-B0E5-024C15CF453B}" type="slidenum">
              <a:rPr lang="en-NZ" smtClean="0"/>
              <a:t>‹#›</a:t>
            </a:fld>
            <a:endParaRPr lang="en-NZ"/>
          </a:p>
        </p:txBody>
      </p:sp>
    </p:spTree>
    <p:extLst>
      <p:ext uri="{BB962C8B-B14F-4D97-AF65-F5344CB8AC3E}">
        <p14:creationId xmlns:p14="http://schemas.microsoft.com/office/powerpoint/2010/main" val="6791352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0DA297-6DD1-4821-A598-7653B1D9B0D6}"/>
              </a:ext>
            </a:extLst>
          </p:cNvPr>
          <p:cNvSpPr>
            <a:spLocks noGrp="1"/>
          </p:cNvSpPr>
          <p:nvPr>
            <p:ph type="dt" sz="half" idx="10"/>
          </p:nvPr>
        </p:nvSpPr>
        <p:spPr/>
        <p:txBody>
          <a:bodyPr/>
          <a:lstStyle/>
          <a:p>
            <a:fld id="{294D0DF2-835D-4D77-8327-285C4EF8EA67}" type="datetimeFigureOut">
              <a:rPr lang="en-NZ" smtClean="0"/>
              <a:t>18/06/2023</a:t>
            </a:fld>
            <a:endParaRPr lang="en-NZ"/>
          </a:p>
        </p:txBody>
      </p:sp>
      <p:sp>
        <p:nvSpPr>
          <p:cNvPr id="3" name="Footer Placeholder 2">
            <a:extLst>
              <a:ext uri="{FF2B5EF4-FFF2-40B4-BE49-F238E27FC236}">
                <a16:creationId xmlns:a16="http://schemas.microsoft.com/office/drawing/2014/main" id="{28355F28-2C2F-4049-B7BA-26F0D262F0C5}"/>
              </a:ext>
            </a:extLst>
          </p:cNvPr>
          <p:cNvSpPr>
            <a:spLocks noGrp="1"/>
          </p:cNvSpPr>
          <p:nvPr>
            <p:ph type="ftr" sz="quarter" idx="11"/>
          </p:nvPr>
        </p:nvSpPr>
        <p:spPr/>
        <p:txBody>
          <a:bodyPr/>
          <a:lstStyle/>
          <a:p>
            <a:endParaRPr lang="en-NZ"/>
          </a:p>
        </p:txBody>
      </p:sp>
      <p:sp>
        <p:nvSpPr>
          <p:cNvPr id="4" name="Slide Number Placeholder 3">
            <a:extLst>
              <a:ext uri="{FF2B5EF4-FFF2-40B4-BE49-F238E27FC236}">
                <a16:creationId xmlns:a16="http://schemas.microsoft.com/office/drawing/2014/main" id="{F20038D1-2B93-4278-8E2C-0E4E4E753084}"/>
              </a:ext>
            </a:extLst>
          </p:cNvPr>
          <p:cNvSpPr>
            <a:spLocks noGrp="1"/>
          </p:cNvSpPr>
          <p:nvPr>
            <p:ph type="sldNum" sz="quarter" idx="12"/>
          </p:nvPr>
        </p:nvSpPr>
        <p:spPr/>
        <p:txBody>
          <a:bodyPr/>
          <a:lstStyle/>
          <a:p>
            <a:fld id="{0E0446AF-ACC3-4699-B0E5-024C15CF453B}" type="slidenum">
              <a:rPr lang="en-NZ" smtClean="0"/>
              <a:t>‹#›</a:t>
            </a:fld>
            <a:endParaRPr lang="en-NZ"/>
          </a:p>
        </p:txBody>
      </p:sp>
    </p:spTree>
    <p:extLst>
      <p:ext uri="{BB962C8B-B14F-4D97-AF65-F5344CB8AC3E}">
        <p14:creationId xmlns:p14="http://schemas.microsoft.com/office/powerpoint/2010/main" val="19704127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F3DBDB-2564-484B-B99C-5DC2CE3D2E8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Z"/>
          </a:p>
        </p:txBody>
      </p:sp>
      <p:sp>
        <p:nvSpPr>
          <p:cNvPr id="3" name="Content Placeholder 2">
            <a:extLst>
              <a:ext uri="{FF2B5EF4-FFF2-40B4-BE49-F238E27FC236}">
                <a16:creationId xmlns:a16="http://schemas.microsoft.com/office/drawing/2014/main" id="{F42BB5A8-B39C-4814-9C11-1487C05529C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Text Placeholder 3">
            <a:extLst>
              <a:ext uri="{FF2B5EF4-FFF2-40B4-BE49-F238E27FC236}">
                <a16:creationId xmlns:a16="http://schemas.microsoft.com/office/drawing/2014/main" id="{D8975590-3B13-4491-ADB1-A1F7C600270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1043A3D-8E35-4B1E-9E47-D2F0BA1606CE}"/>
              </a:ext>
            </a:extLst>
          </p:cNvPr>
          <p:cNvSpPr>
            <a:spLocks noGrp="1"/>
          </p:cNvSpPr>
          <p:nvPr>
            <p:ph type="dt" sz="half" idx="10"/>
          </p:nvPr>
        </p:nvSpPr>
        <p:spPr/>
        <p:txBody>
          <a:bodyPr/>
          <a:lstStyle/>
          <a:p>
            <a:fld id="{294D0DF2-835D-4D77-8327-285C4EF8EA67}" type="datetimeFigureOut">
              <a:rPr lang="en-NZ" smtClean="0"/>
              <a:t>18/06/2023</a:t>
            </a:fld>
            <a:endParaRPr lang="en-NZ"/>
          </a:p>
        </p:txBody>
      </p:sp>
      <p:sp>
        <p:nvSpPr>
          <p:cNvPr id="6" name="Footer Placeholder 5">
            <a:extLst>
              <a:ext uri="{FF2B5EF4-FFF2-40B4-BE49-F238E27FC236}">
                <a16:creationId xmlns:a16="http://schemas.microsoft.com/office/drawing/2014/main" id="{ADEAECFB-9690-4D9C-86BD-F714A2A6ED0B}"/>
              </a:ext>
            </a:extLst>
          </p:cNvPr>
          <p:cNvSpPr>
            <a:spLocks noGrp="1"/>
          </p:cNvSpPr>
          <p:nvPr>
            <p:ph type="ftr" sz="quarter" idx="11"/>
          </p:nvPr>
        </p:nvSpPr>
        <p:spPr/>
        <p:txBody>
          <a:bodyPr/>
          <a:lstStyle/>
          <a:p>
            <a:endParaRPr lang="en-NZ"/>
          </a:p>
        </p:txBody>
      </p:sp>
      <p:sp>
        <p:nvSpPr>
          <p:cNvPr id="7" name="Slide Number Placeholder 6">
            <a:extLst>
              <a:ext uri="{FF2B5EF4-FFF2-40B4-BE49-F238E27FC236}">
                <a16:creationId xmlns:a16="http://schemas.microsoft.com/office/drawing/2014/main" id="{F92936EB-7C81-482E-965D-5C33230914D2}"/>
              </a:ext>
            </a:extLst>
          </p:cNvPr>
          <p:cNvSpPr>
            <a:spLocks noGrp="1"/>
          </p:cNvSpPr>
          <p:nvPr>
            <p:ph type="sldNum" sz="quarter" idx="12"/>
          </p:nvPr>
        </p:nvSpPr>
        <p:spPr/>
        <p:txBody>
          <a:bodyPr/>
          <a:lstStyle/>
          <a:p>
            <a:fld id="{0E0446AF-ACC3-4699-B0E5-024C15CF453B}" type="slidenum">
              <a:rPr lang="en-NZ" smtClean="0"/>
              <a:t>‹#›</a:t>
            </a:fld>
            <a:endParaRPr lang="en-NZ"/>
          </a:p>
        </p:txBody>
      </p:sp>
    </p:spTree>
    <p:extLst>
      <p:ext uri="{BB962C8B-B14F-4D97-AF65-F5344CB8AC3E}">
        <p14:creationId xmlns:p14="http://schemas.microsoft.com/office/powerpoint/2010/main" val="35549934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7D1D77-DC4C-4193-A7E3-3BB7B3D317C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Z"/>
          </a:p>
        </p:txBody>
      </p:sp>
      <p:sp>
        <p:nvSpPr>
          <p:cNvPr id="3" name="Picture Placeholder 2">
            <a:extLst>
              <a:ext uri="{FF2B5EF4-FFF2-40B4-BE49-F238E27FC236}">
                <a16:creationId xmlns:a16="http://schemas.microsoft.com/office/drawing/2014/main" id="{4A72B0AE-6795-4968-9838-F29E99B9360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a:extLst>
              <a:ext uri="{FF2B5EF4-FFF2-40B4-BE49-F238E27FC236}">
                <a16:creationId xmlns:a16="http://schemas.microsoft.com/office/drawing/2014/main" id="{D28AB81F-5B14-4868-89C1-5573854AE8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1F1ED4B-00DF-4214-A3D6-4361A1EEBFC1}"/>
              </a:ext>
            </a:extLst>
          </p:cNvPr>
          <p:cNvSpPr>
            <a:spLocks noGrp="1"/>
          </p:cNvSpPr>
          <p:nvPr>
            <p:ph type="dt" sz="half" idx="10"/>
          </p:nvPr>
        </p:nvSpPr>
        <p:spPr/>
        <p:txBody>
          <a:bodyPr/>
          <a:lstStyle/>
          <a:p>
            <a:fld id="{294D0DF2-835D-4D77-8327-285C4EF8EA67}" type="datetimeFigureOut">
              <a:rPr lang="en-NZ" smtClean="0"/>
              <a:t>18/06/2023</a:t>
            </a:fld>
            <a:endParaRPr lang="en-NZ"/>
          </a:p>
        </p:txBody>
      </p:sp>
      <p:sp>
        <p:nvSpPr>
          <p:cNvPr id="6" name="Footer Placeholder 5">
            <a:extLst>
              <a:ext uri="{FF2B5EF4-FFF2-40B4-BE49-F238E27FC236}">
                <a16:creationId xmlns:a16="http://schemas.microsoft.com/office/drawing/2014/main" id="{4F85017D-AB8C-4CEE-A0AD-42723E7F1247}"/>
              </a:ext>
            </a:extLst>
          </p:cNvPr>
          <p:cNvSpPr>
            <a:spLocks noGrp="1"/>
          </p:cNvSpPr>
          <p:nvPr>
            <p:ph type="ftr" sz="quarter" idx="11"/>
          </p:nvPr>
        </p:nvSpPr>
        <p:spPr/>
        <p:txBody>
          <a:bodyPr/>
          <a:lstStyle/>
          <a:p>
            <a:endParaRPr lang="en-NZ"/>
          </a:p>
        </p:txBody>
      </p:sp>
      <p:sp>
        <p:nvSpPr>
          <p:cNvPr id="7" name="Slide Number Placeholder 6">
            <a:extLst>
              <a:ext uri="{FF2B5EF4-FFF2-40B4-BE49-F238E27FC236}">
                <a16:creationId xmlns:a16="http://schemas.microsoft.com/office/drawing/2014/main" id="{7A12CF48-8882-4649-8AF9-994E5935A038}"/>
              </a:ext>
            </a:extLst>
          </p:cNvPr>
          <p:cNvSpPr>
            <a:spLocks noGrp="1"/>
          </p:cNvSpPr>
          <p:nvPr>
            <p:ph type="sldNum" sz="quarter" idx="12"/>
          </p:nvPr>
        </p:nvSpPr>
        <p:spPr/>
        <p:txBody>
          <a:bodyPr/>
          <a:lstStyle/>
          <a:p>
            <a:fld id="{0E0446AF-ACC3-4699-B0E5-024C15CF453B}" type="slidenum">
              <a:rPr lang="en-NZ" smtClean="0"/>
              <a:t>‹#›</a:t>
            </a:fld>
            <a:endParaRPr lang="en-NZ"/>
          </a:p>
        </p:txBody>
      </p:sp>
    </p:spTree>
    <p:extLst>
      <p:ext uri="{BB962C8B-B14F-4D97-AF65-F5344CB8AC3E}">
        <p14:creationId xmlns:p14="http://schemas.microsoft.com/office/powerpoint/2010/main" val="22973950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8AF5900-3985-4167-A968-F8DD01EE5DC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NZ"/>
          </a:p>
        </p:txBody>
      </p:sp>
      <p:sp>
        <p:nvSpPr>
          <p:cNvPr id="3" name="Text Placeholder 2">
            <a:extLst>
              <a:ext uri="{FF2B5EF4-FFF2-40B4-BE49-F238E27FC236}">
                <a16:creationId xmlns:a16="http://schemas.microsoft.com/office/drawing/2014/main" id="{2889CA57-7A02-42D3-98BB-A8B248A5C9F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E0977A22-A02B-4996-9803-BA890B21C04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4D0DF2-835D-4D77-8327-285C4EF8EA67}" type="datetimeFigureOut">
              <a:rPr lang="en-NZ" smtClean="0"/>
              <a:t>18/06/2023</a:t>
            </a:fld>
            <a:endParaRPr lang="en-NZ"/>
          </a:p>
        </p:txBody>
      </p:sp>
      <p:sp>
        <p:nvSpPr>
          <p:cNvPr id="5" name="Footer Placeholder 4">
            <a:extLst>
              <a:ext uri="{FF2B5EF4-FFF2-40B4-BE49-F238E27FC236}">
                <a16:creationId xmlns:a16="http://schemas.microsoft.com/office/drawing/2014/main" id="{77A66292-8CD3-471E-A0CE-C690E2BAA2D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a:extLst>
              <a:ext uri="{FF2B5EF4-FFF2-40B4-BE49-F238E27FC236}">
                <a16:creationId xmlns:a16="http://schemas.microsoft.com/office/drawing/2014/main" id="{F990E355-0FEE-4D7D-9878-166609B922E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0446AF-ACC3-4699-B0E5-024C15CF453B}" type="slidenum">
              <a:rPr lang="en-NZ" smtClean="0"/>
              <a:t>‹#›</a:t>
            </a:fld>
            <a:endParaRPr lang="en-NZ"/>
          </a:p>
        </p:txBody>
      </p:sp>
    </p:spTree>
    <p:extLst>
      <p:ext uri="{BB962C8B-B14F-4D97-AF65-F5344CB8AC3E}">
        <p14:creationId xmlns:p14="http://schemas.microsoft.com/office/powerpoint/2010/main" val="20221093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ww.isana.nz/toolkit/critical-incident-management/debriefing-critical-incidents"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8" Type="http://schemas.openxmlformats.org/officeDocument/2006/relationships/hyperlink" Target="https://www.isana.nz/toolkit/critical-incident-management/debriefing-critical-incidents#3-summary" TargetMode="External"/><Relationship Id="rId3" Type="http://schemas.openxmlformats.org/officeDocument/2006/relationships/hyperlink" Target="https://www.isana.nz/toolkit/critical-incident-management/debriefing-critical-incidents#1-why-do-you-need-to-debrief-after-a-critical-incident" TargetMode="External"/><Relationship Id="rId7" Type="http://schemas.openxmlformats.org/officeDocument/2006/relationships/hyperlink" Target="https://www.isana.nz/toolkit/critical-incident-management/debriefing-critical-incidents#c-self-reviewnbspnbspnbsp"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hyperlink" Target="https://www.isana.nz/toolkit/critical-incident-management/debriefing-critical-incidents#bnbsp-nbspinternational-student-understanding-of-what-to-do-in-a-critical-incidentnbspnbspnbsp" TargetMode="External"/><Relationship Id="rId5" Type="http://schemas.openxmlformats.org/officeDocument/2006/relationships/hyperlink" Target="https://www.isana.nz/toolkit/critical-incident-management/debriefing-critical-incidents#a-nbsp-critical-incident-plannbspnbspnbsp" TargetMode="External"/><Relationship Id="rId4" Type="http://schemas.openxmlformats.org/officeDocument/2006/relationships/hyperlink" Target="https://www.isana.nz/toolkit/critical-incident-management/debriefing-critical-incidents#2-be-clear-%E2%80%93-what-outcomes-do-you-want-your-debrief-to-achieve" TargetMode="External"/><Relationship Id="rId9" Type="http://schemas.openxmlformats.org/officeDocument/2006/relationships/hyperlink" Target="https://www.isana.nz/toolkit/critical-incident-management/debriefing-critical-incidents#4-acknowledgements"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mailto:lesleyfpmcdonald@xtra.co.nz"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jpg"/><Relationship Id="rId4" Type="http://schemas.openxmlformats.org/officeDocument/2006/relationships/hyperlink" Target="mailto:lynda@rangiworld.co.nz" TargetMode="Externa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isana.nz/toolkit"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hyperlink" Target="https://www.isana.nz/toolkit/critical-incident-management/developing-a-tailored-critical-incident-plan#9-references-and-resources"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8" Type="http://schemas.openxmlformats.org/officeDocument/2006/relationships/hyperlink" Target="https://www.isana.nz/toolkit/critical-incident-management/developing-a-tailored-critical-incident-plan#24-nzqa-critical-incident-response-plan-%E2%80%93-death-of-a-learner" TargetMode="External"/><Relationship Id="rId13" Type="http://schemas.openxmlformats.org/officeDocument/2006/relationships/hyperlink" Target="https://www.isana.nz/toolkit/critical-incident-management/developing-a-tailored-critical-incident-plan#33-response-%E2%80%93-immediate-response" TargetMode="External"/><Relationship Id="rId18" Type="http://schemas.openxmlformats.org/officeDocument/2006/relationships/hyperlink" Target="https://www.isana.nz/toolkit/critical-incident-management/developing-a-tailored-critical-incident-plan#7-summary-of-topic" TargetMode="External"/><Relationship Id="rId3" Type="http://schemas.openxmlformats.org/officeDocument/2006/relationships/hyperlink" Target="https://www.isana.nz/toolkit/critical-incident-management/developing-a-tailored-critical-incident-plan#1-why-do-you-need-a-critical-incident-plan-for-international-students" TargetMode="External"/><Relationship Id="rId7" Type="http://schemas.openxmlformats.org/officeDocument/2006/relationships/hyperlink" Target="https://www.isana.nz/toolkit/critical-incident-management/developing-a-tailored-critical-incident-plan#23-ministry-of-education-emergencies-and-traumatic-incidents" TargetMode="External"/><Relationship Id="rId12" Type="http://schemas.openxmlformats.org/officeDocument/2006/relationships/hyperlink" Target="https://www.isana.nz/toolkit/critical-incident-management/developing-a-tailored-critical-incident-plan#32-reduction-%E2%80%93-risk-analysis" TargetMode="External"/><Relationship Id="rId17" Type="http://schemas.openxmlformats.org/officeDocument/2006/relationships/hyperlink" Target="https://www.isana.nz/toolkit/critical-incident-management/developing-a-tailored-critical-incident-plan#6-supplementary-critical-incident-policy-template" TargetMode="External"/><Relationship Id="rId2" Type="http://schemas.openxmlformats.org/officeDocument/2006/relationships/notesSlide" Target="../notesSlides/notesSlide8.xml"/><Relationship Id="rId16" Type="http://schemas.openxmlformats.org/officeDocument/2006/relationships/hyperlink" Target="https://www.isana.nz/toolkit/critical-incident-management/developing-a-tailored-critical-incident-plan#5-putting-your-plan-into-practice" TargetMode="External"/><Relationship Id="rId1" Type="http://schemas.openxmlformats.org/officeDocument/2006/relationships/slideLayout" Target="../slideLayouts/slideLayout2.xml"/><Relationship Id="rId6" Type="http://schemas.openxmlformats.org/officeDocument/2006/relationships/hyperlink" Target="https://www.isana.nz/toolkit/critical-incident-management/developing-a-tailored-critical-incident-plan#22-isana-nz%E2%80%99s-critical-incident-kit" TargetMode="External"/><Relationship Id="rId11" Type="http://schemas.openxmlformats.org/officeDocument/2006/relationships/hyperlink" Target="https://www.isana.nz/toolkit/critical-incident-management/developing-a-tailored-critical-incident-plan#31-readiness-%E2%80%93-preparation-and-planning" TargetMode="External"/><Relationship Id="rId5" Type="http://schemas.openxmlformats.org/officeDocument/2006/relationships/hyperlink" Target="https://www.isana.nz/toolkit/critical-incident-management/developing-a-tailored-critical-incident-plan#21-education-pastoral-care-of-tertiary-and-international-learners-code-of-practice-2021" TargetMode="External"/><Relationship Id="rId15" Type="http://schemas.openxmlformats.org/officeDocument/2006/relationships/hyperlink" Target="https://www.isana.nz/toolkit/critical-incident-management/developing-a-tailored-critical-incident-plan#4-the-one-stop-tailored-critical-incident-plan" TargetMode="External"/><Relationship Id="rId10" Type="http://schemas.openxmlformats.org/officeDocument/2006/relationships/hyperlink" Target="https://www.isana.nz/toolkit/critical-incident-management/developing-a-tailored-critical-incident-plan#3-putting-your-plan-together" TargetMode="External"/><Relationship Id="rId4" Type="http://schemas.openxmlformats.org/officeDocument/2006/relationships/hyperlink" Target="https://www.isana.nz/toolkit/critical-incident-management/developing-a-tailored-critical-incident-plan#2-developing-a-tailored-critical-incident-plan-seems-like-a-massive-exercise-%E2%80%93-where-do-you-start" TargetMode="External"/><Relationship Id="rId9" Type="http://schemas.openxmlformats.org/officeDocument/2006/relationships/hyperlink" Target="https://www.isana.nz/toolkit/critical-incident-management/developing-a-tailored-critical-incident-plan#25-the-4-rs-and-get-ready-%E2%80%93-national-emergency-management-agency" TargetMode="External"/><Relationship Id="rId14" Type="http://schemas.openxmlformats.org/officeDocument/2006/relationships/hyperlink" Target="https://www.isana.nz/toolkit/critical-incident-management/developing-a-tailored-critical-incident-plan#34-recovery-%E2%80%93-ongoing-response"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7" name="Rectangle 26">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Freeform: Shape 34">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7" name="Rectangle 36">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19BA273-CF79-471C-81B8-E55046466037}"/>
              </a:ext>
            </a:extLst>
          </p:cNvPr>
          <p:cNvSpPr>
            <a:spLocks noGrp="1"/>
          </p:cNvSpPr>
          <p:nvPr>
            <p:ph type="ctrTitle"/>
          </p:nvPr>
        </p:nvSpPr>
        <p:spPr>
          <a:xfrm>
            <a:off x="466722" y="1046922"/>
            <a:ext cx="3201366" cy="4161182"/>
          </a:xfrm>
        </p:spPr>
        <p:txBody>
          <a:bodyPr vert="horz" lIns="91440" tIns="45720" rIns="91440" bIns="45720" rtlCol="0" anchor="b">
            <a:normAutofit fontScale="90000"/>
          </a:bodyPr>
          <a:lstStyle/>
          <a:p>
            <a:br>
              <a:rPr lang="en-US" sz="1900" b="1" kern="1200" dirty="0">
                <a:solidFill>
                  <a:srgbClr val="FFFFFF"/>
                </a:solidFill>
                <a:latin typeface="+mj-lt"/>
                <a:ea typeface="+mj-ea"/>
                <a:cs typeface="+mj-cs"/>
              </a:rPr>
            </a:br>
            <a:br>
              <a:rPr lang="en-US" sz="1900" b="1" kern="1200" dirty="0">
                <a:solidFill>
                  <a:srgbClr val="FFFFFF"/>
                </a:solidFill>
                <a:latin typeface="+mj-lt"/>
                <a:ea typeface="+mj-ea"/>
                <a:cs typeface="+mj-cs"/>
              </a:rPr>
            </a:br>
            <a:br>
              <a:rPr lang="en-US" sz="1900" b="1" kern="1200" dirty="0">
                <a:solidFill>
                  <a:srgbClr val="FFFFFF"/>
                </a:solidFill>
                <a:latin typeface="+mj-lt"/>
                <a:ea typeface="+mj-ea"/>
                <a:cs typeface="+mj-cs"/>
              </a:rPr>
            </a:br>
            <a:br>
              <a:rPr lang="en-US" sz="1900" b="1" kern="1200" dirty="0">
                <a:solidFill>
                  <a:srgbClr val="FFFFFF"/>
                </a:solidFill>
                <a:latin typeface="+mj-lt"/>
                <a:ea typeface="+mj-ea"/>
                <a:cs typeface="+mj-cs"/>
              </a:rPr>
            </a:br>
            <a:br>
              <a:rPr lang="en-US" sz="1900" b="1" kern="1200" dirty="0">
                <a:solidFill>
                  <a:srgbClr val="FFFFFF"/>
                </a:solidFill>
                <a:latin typeface="+mj-lt"/>
                <a:ea typeface="+mj-ea"/>
                <a:cs typeface="+mj-cs"/>
              </a:rPr>
            </a:br>
            <a:br>
              <a:rPr lang="en-US" sz="1900" b="1" kern="1200" dirty="0">
                <a:solidFill>
                  <a:srgbClr val="FFFFFF"/>
                </a:solidFill>
                <a:latin typeface="+mj-lt"/>
                <a:ea typeface="+mj-ea"/>
                <a:cs typeface="+mj-cs"/>
              </a:rPr>
            </a:br>
            <a:br>
              <a:rPr lang="en-US" sz="1900" b="1" kern="1200" dirty="0">
                <a:solidFill>
                  <a:srgbClr val="FFFFFF"/>
                </a:solidFill>
                <a:latin typeface="+mj-lt"/>
                <a:ea typeface="+mj-ea"/>
                <a:cs typeface="+mj-cs"/>
              </a:rPr>
            </a:br>
            <a:br>
              <a:rPr lang="en-US" sz="1900" b="1" kern="1200" dirty="0">
                <a:solidFill>
                  <a:srgbClr val="FFFFFF"/>
                </a:solidFill>
                <a:latin typeface="+mj-lt"/>
                <a:ea typeface="+mj-ea"/>
                <a:cs typeface="+mj-cs"/>
              </a:rPr>
            </a:br>
            <a:r>
              <a:rPr lang="en-US" sz="1900" b="1" kern="1200" dirty="0">
                <a:solidFill>
                  <a:srgbClr val="FFFFFF"/>
                </a:solidFill>
                <a:latin typeface="+mj-lt"/>
                <a:ea typeface="+mj-ea"/>
                <a:cs typeface="+mj-cs"/>
              </a:rPr>
              <a:t> </a:t>
            </a:r>
            <a:br>
              <a:rPr lang="en-US" sz="1900" b="1" kern="1200" dirty="0">
                <a:solidFill>
                  <a:srgbClr val="FFFFFF"/>
                </a:solidFill>
                <a:latin typeface="+mj-lt"/>
                <a:ea typeface="+mj-ea"/>
                <a:cs typeface="+mj-cs"/>
              </a:rPr>
            </a:br>
            <a:br>
              <a:rPr lang="en-US" sz="1900" b="1" kern="1200" dirty="0">
                <a:solidFill>
                  <a:srgbClr val="FFFFFF"/>
                </a:solidFill>
                <a:latin typeface="+mj-lt"/>
                <a:ea typeface="+mj-ea"/>
                <a:cs typeface="+mj-cs"/>
              </a:rPr>
            </a:br>
            <a:br>
              <a:rPr lang="en-US" sz="1900" b="1" kern="1200" dirty="0">
                <a:solidFill>
                  <a:srgbClr val="FFFFFF"/>
                </a:solidFill>
                <a:latin typeface="+mj-lt"/>
                <a:ea typeface="+mj-ea"/>
                <a:cs typeface="+mj-cs"/>
              </a:rPr>
            </a:br>
            <a:br>
              <a:rPr lang="en-US" sz="1900" b="1" kern="1200" dirty="0">
                <a:solidFill>
                  <a:srgbClr val="FFFFFF"/>
                </a:solidFill>
                <a:latin typeface="+mj-lt"/>
                <a:ea typeface="+mj-ea"/>
                <a:cs typeface="+mj-cs"/>
              </a:rPr>
            </a:br>
            <a:br>
              <a:rPr lang="en-US" sz="1900" b="1" kern="1200" dirty="0">
                <a:solidFill>
                  <a:srgbClr val="FFFFFF"/>
                </a:solidFill>
                <a:latin typeface="+mj-lt"/>
                <a:ea typeface="+mj-ea"/>
                <a:cs typeface="+mj-cs"/>
              </a:rPr>
            </a:br>
            <a:r>
              <a:rPr lang="en-US" sz="4000" b="1" kern="1200" dirty="0">
                <a:solidFill>
                  <a:srgbClr val="FFFFFF"/>
                </a:solidFill>
                <a:latin typeface="+mj-lt"/>
                <a:ea typeface="+mj-ea"/>
                <a:cs typeface="+mj-cs"/>
              </a:rPr>
              <a:t>Lesley McDonald</a:t>
            </a:r>
            <a:br>
              <a:rPr lang="en-US" sz="4000" b="1" kern="1200" dirty="0">
                <a:solidFill>
                  <a:srgbClr val="FFFFFF"/>
                </a:solidFill>
                <a:latin typeface="+mj-lt"/>
                <a:ea typeface="+mj-ea"/>
                <a:cs typeface="+mj-cs"/>
              </a:rPr>
            </a:br>
            <a:br>
              <a:rPr lang="en-US" sz="4000" b="1" kern="1200" dirty="0">
                <a:solidFill>
                  <a:srgbClr val="FFFFFF"/>
                </a:solidFill>
                <a:latin typeface="+mj-lt"/>
                <a:ea typeface="+mj-ea"/>
                <a:cs typeface="+mj-cs"/>
              </a:rPr>
            </a:br>
            <a:r>
              <a:rPr lang="en-US" sz="4000" b="1" kern="1200" dirty="0">
                <a:solidFill>
                  <a:srgbClr val="FFFFFF"/>
                </a:solidFill>
                <a:latin typeface="+mj-lt"/>
                <a:ea typeface="+mj-ea"/>
                <a:cs typeface="+mj-cs"/>
              </a:rPr>
              <a:t>Linda </a:t>
            </a:r>
            <a:br>
              <a:rPr lang="en-US" sz="4000" b="1" kern="1200" dirty="0">
                <a:solidFill>
                  <a:srgbClr val="FFFFFF"/>
                </a:solidFill>
                <a:latin typeface="+mj-lt"/>
                <a:ea typeface="+mj-ea"/>
                <a:cs typeface="+mj-cs"/>
              </a:rPr>
            </a:br>
            <a:r>
              <a:rPr lang="en-US" sz="4000" b="1" kern="1200" dirty="0">
                <a:solidFill>
                  <a:srgbClr val="FFFFFF"/>
                </a:solidFill>
                <a:latin typeface="+mj-lt"/>
                <a:ea typeface="+mj-ea"/>
                <a:cs typeface="+mj-cs"/>
              </a:rPr>
              <a:t>Lidgard</a:t>
            </a:r>
            <a:br>
              <a:rPr lang="en-US" sz="1900" kern="1200" dirty="0">
                <a:solidFill>
                  <a:srgbClr val="FFFFFF"/>
                </a:solidFill>
                <a:latin typeface="+mj-lt"/>
                <a:ea typeface="+mj-ea"/>
                <a:cs typeface="+mj-cs"/>
              </a:rPr>
            </a:br>
            <a:br>
              <a:rPr lang="en-US" sz="1900" b="1" kern="1200" dirty="0">
                <a:solidFill>
                  <a:srgbClr val="FFFFFF"/>
                </a:solidFill>
                <a:latin typeface="+mj-lt"/>
                <a:ea typeface="+mj-ea"/>
                <a:cs typeface="+mj-cs"/>
              </a:rPr>
            </a:br>
            <a:br>
              <a:rPr lang="en-US" sz="1900" b="1" kern="1200" dirty="0">
                <a:solidFill>
                  <a:srgbClr val="FFFFFF"/>
                </a:solidFill>
                <a:latin typeface="+mj-lt"/>
                <a:ea typeface="+mj-ea"/>
                <a:cs typeface="+mj-cs"/>
              </a:rPr>
            </a:br>
            <a:endParaRPr lang="en-US" sz="1900" kern="1200" dirty="0">
              <a:solidFill>
                <a:srgbClr val="FFFFFF"/>
              </a:solidFill>
              <a:latin typeface="+mj-lt"/>
              <a:ea typeface="+mj-ea"/>
              <a:cs typeface="+mj-cs"/>
            </a:endParaRPr>
          </a:p>
        </p:txBody>
      </p:sp>
      <p:sp>
        <p:nvSpPr>
          <p:cNvPr id="3" name="Subtitle 2">
            <a:extLst>
              <a:ext uri="{FF2B5EF4-FFF2-40B4-BE49-F238E27FC236}">
                <a16:creationId xmlns:a16="http://schemas.microsoft.com/office/drawing/2014/main" id="{4848A132-32EA-46E4-B0AB-6F76A4ED7B34}"/>
              </a:ext>
            </a:extLst>
          </p:cNvPr>
          <p:cNvSpPr>
            <a:spLocks noGrp="1"/>
          </p:cNvSpPr>
          <p:nvPr>
            <p:ph type="subTitle" idx="1"/>
          </p:nvPr>
        </p:nvSpPr>
        <p:spPr>
          <a:xfrm>
            <a:off x="4810259" y="649480"/>
            <a:ext cx="6555347" cy="5546047"/>
          </a:xfrm>
        </p:spPr>
        <p:txBody>
          <a:bodyPr vert="horz" lIns="91440" tIns="45720" rIns="91440" bIns="45720" rtlCol="0" anchor="ctr">
            <a:normAutofit/>
          </a:bodyPr>
          <a:lstStyle/>
          <a:p>
            <a:pPr indent="-228600" algn="l">
              <a:buFont typeface="Arial" panose="020B0604020202020204" pitchFamily="34" charset="0"/>
              <a:buChar char="•"/>
            </a:pPr>
            <a:endParaRPr lang="en-US" sz="2000" b="1" dirty="0"/>
          </a:p>
          <a:p>
            <a:pPr indent="-228600" algn="l">
              <a:buFont typeface="Arial" panose="020B0604020202020204" pitchFamily="34" charset="0"/>
              <a:buChar char="•"/>
            </a:pPr>
            <a:endParaRPr lang="en-US" sz="2000" b="1" dirty="0"/>
          </a:p>
          <a:p>
            <a:r>
              <a:rPr lang="en-GB" sz="3200" b="1" dirty="0">
                <a:effectLst/>
                <a:latin typeface="Calibri" panose="020F0502020204030204" pitchFamily="34" charset="0"/>
                <a:ea typeface="Calibri" panose="020F0502020204030204" pitchFamily="34" charset="0"/>
              </a:rPr>
              <a:t>Dealing with emergencies and disaster management</a:t>
            </a:r>
            <a:endParaRPr lang="en-US" sz="3200" dirty="0">
              <a:effectLst/>
              <a:latin typeface="Calibri" panose="020F0502020204030204" pitchFamily="34" charset="0"/>
              <a:ea typeface="Calibri" panose="020F0502020204030204" pitchFamily="34" charset="0"/>
            </a:endParaRPr>
          </a:p>
          <a:p>
            <a:r>
              <a:rPr lang="en-GB" sz="1800" b="1" dirty="0">
                <a:effectLst/>
                <a:latin typeface="Calibri" panose="020F0502020204030204" pitchFamily="34" charset="0"/>
                <a:ea typeface="Calibri" panose="020F0502020204030204" pitchFamily="34" charset="0"/>
              </a:rPr>
              <a:t> </a:t>
            </a:r>
            <a:endParaRPr lang="en-US" sz="1800" dirty="0">
              <a:effectLst/>
              <a:latin typeface="Calibri" panose="020F0502020204030204" pitchFamily="34" charset="0"/>
              <a:ea typeface="Calibri" panose="020F0502020204030204" pitchFamily="34" charset="0"/>
            </a:endParaRPr>
          </a:p>
          <a:p>
            <a:r>
              <a:rPr lang="en-GB" i="1" dirty="0">
                <a:effectLst/>
                <a:latin typeface="Calibri" panose="020F0502020204030204" pitchFamily="34" charset="0"/>
                <a:ea typeface="Calibri" panose="020F0502020204030204" pitchFamily="34" charset="0"/>
              </a:rPr>
              <a:t>Being prepared – critical incident management for international students – before, during and after critical incidents</a:t>
            </a:r>
            <a:endParaRPr lang="en-US" dirty="0">
              <a:effectLst/>
              <a:latin typeface="Calibri" panose="020F0502020204030204" pitchFamily="34" charset="0"/>
              <a:ea typeface="Calibri" panose="020F0502020204030204" pitchFamily="34" charset="0"/>
            </a:endParaRPr>
          </a:p>
          <a:p>
            <a:pPr algn="l"/>
            <a:br>
              <a:rPr lang="en-US" sz="2000" dirty="0"/>
            </a:br>
            <a:endParaRPr lang="en-US" sz="2000" dirty="0"/>
          </a:p>
        </p:txBody>
      </p:sp>
    </p:spTree>
    <p:extLst>
      <p:ext uri="{BB962C8B-B14F-4D97-AF65-F5344CB8AC3E}">
        <p14:creationId xmlns:p14="http://schemas.microsoft.com/office/powerpoint/2010/main" val="14301109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22">
            <a:extLst>
              <a:ext uri="{FF2B5EF4-FFF2-40B4-BE49-F238E27FC236}">
                <a16:creationId xmlns:a16="http://schemas.microsoft.com/office/drawing/2014/main" id="{2E17E911-875F-4DE5-8699-99D9F1805A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24">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26">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28">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Freeform: Shape 30">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3" name="Rectangle 32">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5" y="1410079"/>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5197709-431D-4DC9-B583-AE2407AB5777}"/>
              </a:ext>
            </a:extLst>
          </p:cNvPr>
          <p:cNvSpPr>
            <a:spLocks noGrp="1"/>
          </p:cNvSpPr>
          <p:nvPr>
            <p:ph type="title"/>
          </p:nvPr>
        </p:nvSpPr>
        <p:spPr>
          <a:xfrm>
            <a:off x="466722" y="586855"/>
            <a:ext cx="3201366" cy="4104415"/>
          </a:xfrm>
        </p:spPr>
        <p:txBody>
          <a:bodyPr anchor="b">
            <a:normAutofit/>
          </a:bodyPr>
          <a:lstStyle/>
          <a:p>
            <a:pPr algn="ctr">
              <a:lnSpc>
                <a:spcPct val="107000"/>
              </a:lnSpc>
              <a:spcAft>
                <a:spcPts val="800"/>
              </a:spcAft>
            </a:pPr>
            <a:r>
              <a:rPr lang="en-US" sz="4000" b="1" kern="0" dirty="0">
                <a:solidFill>
                  <a:schemeClr val="bg1"/>
                </a:solidFill>
                <a:effectLst/>
                <a:latin typeface="Calibri" panose="020F0502020204030204" pitchFamily="34" charset="0"/>
                <a:ea typeface="Calibri" panose="020F0502020204030204" pitchFamily="34" charset="0"/>
              </a:rPr>
              <a:t>During and After</a:t>
            </a:r>
            <a:br>
              <a:rPr lang="en-US" sz="4000" b="1" kern="0" dirty="0">
                <a:solidFill>
                  <a:schemeClr val="bg1"/>
                </a:solidFill>
                <a:effectLst/>
                <a:latin typeface="Calibri" panose="020F0502020204030204" pitchFamily="34" charset="0"/>
                <a:ea typeface="Calibri" panose="020F0502020204030204" pitchFamily="34" charset="0"/>
              </a:rPr>
            </a:br>
            <a:br>
              <a:rPr lang="en-US" sz="4000" b="1" kern="0" dirty="0">
                <a:solidFill>
                  <a:schemeClr val="bg1"/>
                </a:solidFill>
                <a:effectLst/>
                <a:latin typeface="Calibri" panose="020F0502020204030204" pitchFamily="34" charset="0"/>
                <a:ea typeface="Calibri" panose="020F0502020204030204" pitchFamily="34" charset="0"/>
              </a:rPr>
            </a:br>
            <a:r>
              <a:rPr lang="en-US" sz="4000" b="1" kern="0" dirty="0">
                <a:solidFill>
                  <a:schemeClr val="bg1"/>
                </a:solidFill>
                <a:effectLst/>
                <a:latin typeface="Calibri" panose="020F0502020204030204" pitchFamily="34" charset="0"/>
                <a:ea typeface="Calibri" panose="020F0502020204030204" pitchFamily="34" charset="0"/>
              </a:rPr>
              <a:t>A</a:t>
            </a:r>
            <a:br>
              <a:rPr lang="en-US" sz="4000" b="1" kern="0" dirty="0">
                <a:solidFill>
                  <a:schemeClr val="bg1"/>
                </a:solidFill>
                <a:effectLst/>
                <a:latin typeface="Calibri" panose="020F0502020204030204" pitchFamily="34" charset="0"/>
                <a:ea typeface="Calibri" panose="020F0502020204030204" pitchFamily="34" charset="0"/>
              </a:rPr>
            </a:br>
            <a:r>
              <a:rPr lang="en-US" sz="4000" b="1" kern="0" dirty="0">
                <a:solidFill>
                  <a:schemeClr val="bg1"/>
                </a:solidFill>
                <a:effectLst/>
                <a:latin typeface="Calibri" panose="020F0502020204030204" pitchFamily="34" charset="0"/>
                <a:ea typeface="Calibri" panose="020F0502020204030204" pitchFamily="34" charset="0"/>
              </a:rPr>
              <a:t>Case Study</a:t>
            </a:r>
            <a:endParaRPr lang="en-NZ" sz="4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0" name="Content Placeholder 19">
            <a:extLst>
              <a:ext uri="{FF2B5EF4-FFF2-40B4-BE49-F238E27FC236}">
                <a16:creationId xmlns:a16="http://schemas.microsoft.com/office/drawing/2014/main" id="{C7009693-0C31-3B6D-BA58-C0202F9BEFFD}"/>
              </a:ext>
            </a:extLst>
          </p:cNvPr>
          <p:cNvSpPr>
            <a:spLocks noGrp="1"/>
          </p:cNvSpPr>
          <p:nvPr>
            <p:ph idx="1"/>
          </p:nvPr>
        </p:nvSpPr>
        <p:spPr>
          <a:xfrm>
            <a:off x="4581727" y="649480"/>
            <a:ext cx="6735630" cy="5546047"/>
          </a:xfrm>
        </p:spPr>
        <p:txBody>
          <a:bodyPr anchor="ctr">
            <a:normAutofit/>
          </a:bodyPr>
          <a:lstStyle/>
          <a:p>
            <a:pPr marL="0" indent="0">
              <a:buNone/>
            </a:pPr>
            <a:r>
              <a:rPr lang="mi-NZ" dirty="0">
                <a:latin typeface="Calibri" panose="020F0502020204030204" pitchFamily="34" charset="0"/>
                <a:ea typeface="Calibri" panose="020F0502020204030204" pitchFamily="34" charset="0"/>
                <a:cs typeface="Times New Roman" panose="02020603050405020304" pitchFamily="18" charset="0"/>
              </a:rPr>
              <a:t>. </a:t>
            </a:r>
            <a:endParaRPr lang="en-US" dirty="0"/>
          </a:p>
        </p:txBody>
      </p:sp>
      <p:sp>
        <p:nvSpPr>
          <p:cNvPr id="4" name="TextBox 3">
            <a:extLst>
              <a:ext uri="{FF2B5EF4-FFF2-40B4-BE49-F238E27FC236}">
                <a16:creationId xmlns:a16="http://schemas.microsoft.com/office/drawing/2014/main" id="{392883C0-574E-FA45-B64A-0B91EB1D67D5}"/>
              </a:ext>
            </a:extLst>
          </p:cNvPr>
          <p:cNvSpPr txBox="1"/>
          <p:nvPr/>
        </p:nvSpPr>
        <p:spPr>
          <a:xfrm>
            <a:off x="4367694" y="2001152"/>
            <a:ext cx="7121941" cy="3539430"/>
          </a:xfrm>
          <a:prstGeom prst="rect">
            <a:avLst/>
          </a:prstGeom>
          <a:noFill/>
        </p:spPr>
        <p:txBody>
          <a:bodyPr wrap="square">
            <a:spAutoFit/>
          </a:bodyPr>
          <a:lstStyle/>
          <a:p>
            <a:pPr algn="ctr"/>
            <a:r>
              <a:rPr lang="en-US" sz="2400" b="1" dirty="0">
                <a:effectLst/>
                <a:latin typeface="Calibri" panose="020F0502020204030204" pitchFamily="34" charset="0"/>
                <a:ea typeface="Calibri" panose="020F0502020204030204" pitchFamily="34" charset="0"/>
              </a:rPr>
              <a:t>During and After – A Case Study – July 2019 - Auckland</a:t>
            </a:r>
            <a:endParaRPr lang="en-US" sz="2400" dirty="0">
              <a:effectLst/>
              <a:latin typeface="Calibri" panose="020F0502020204030204" pitchFamily="34" charset="0"/>
              <a:ea typeface="Calibri" panose="020F0502020204030204" pitchFamily="34" charset="0"/>
            </a:endParaRPr>
          </a:p>
          <a:p>
            <a:pPr algn="ctr"/>
            <a:r>
              <a:rPr lang="en-US" sz="2000" b="1" dirty="0">
                <a:effectLst/>
                <a:latin typeface="Calibri" panose="020F0502020204030204" pitchFamily="34" charset="0"/>
                <a:ea typeface="Calibri" panose="020F0502020204030204" pitchFamily="34" charset="0"/>
              </a:rPr>
              <a:t> </a:t>
            </a:r>
            <a:endParaRPr lang="en-US" sz="2000" dirty="0">
              <a:effectLst/>
              <a:latin typeface="Calibri" panose="020F0502020204030204" pitchFamily="34" charset="0"/>
              <a:ea typeface="Calibri" panose="020F0502020204030204" pitchFamily="34" charset="0"/>
            </a:endParaRPr>
          </a:p>
          <a:p>
            <a:pPr algn="ctr"/>
            <a:r>
              <a:rPr lang="en-US" sz="2000" b="1" dirty="0">
                <a:effectLst/>
                <a:latin typeface="Calibri" panose="020F0502020204030204" pitchFamily="34" charset="0"/>
                <a:ea typeface="Calibri" panose="020F0502020204030204" pitchFamily="34" charset="0"/>
              </a:rPr>
              <a:t>Under 18 years international high school student</a:t>
            </a:r>
            <a:endParaRPr lang="en-US" sz="2000" dirty="0">
              <a:effectLst/>
              <a:latin typeface="Calibri" panose="020F0502020204030204" pitchFamily="34" charset="0"/>
              <a:ea typeface="Calibri" panose="020F0502020204030204" pitchFamily="34" charset="0"/>
            </a:endParaRPr>
          </a:p>
          <a:p>
            <a:r>
              <a:rPr lang="en-US" sz="2000" b="1" dirty="0">
                <a:effectLst/>
                <a:latin typeface="Calibri" panose="020F0502020204030204" pitchFamily="34" charset="0"/>
                <a:ea typeface="Calibri" panose="020F0502020204030204" pitchFamily="34" charset="0"/>
              </a:rPr>
              <a:t> </a:t>
            </a:r>
            <a:endParaRPr lang="en-US" sz="2000" dirty="0">
              <a:effectLst/>
              <a:latin typeface="Calibri" panose="020F0502020204030204" pitchFamily="34" charset="0"/>
              <a:ea typeface="Calibri" panose="020F0502020204030204" pitchFamily="34" charset="0"/>
            </a:endParaRPr>
          </a:p>
          <a:p>
            <a:pPr marL="342900" lvl="0" indent="-342900">
              <a:buFont typeface="Arial" panose="020B0604020202020204" pitchFamily="34" charset="0"/>
              <a:buChar char="•"/>
            </a:pPr>
            <a:r>
              <a:rPr lang="en-US" sz="2000" dirty="0">
                <a:effectLst/>
                <a:latin typeface="Calibri" panose="020F0502020204030204" pitchFamily="34" charset="0"/>
                <a:ea typeface="Times New Roman" panose="02020603050405020304" pitchFamily="18" charset="0"/>
              </a:rPr>
              <a:t>17 year old Chinese girl. </a:t>
            </a:r>
            <a:endParaRPr lang="en-US" sz="2000" dirty="0">
              <a:effectLst/>
              <a:latin typeface="Calibri" panose="020F0502020204030204" pitchFamily="34" charset="0"/>
              <a:ea typeface="Calibri" panose="020F0502020204030204" pitchFamily="34" charset="0"/>
            </a:endParaRPr>
          </a:p>
          <a:p>
            <a:pPr marL="342900" lvl="0" indent="-342900">
              <a:buFont typeface="Arial" panose="020B0604020202020204" pitchFamily="34" charset="0"/>
              <a:buChar char="•"/>
            </a:pPr>
            <a:r>
              <a:rPr lang="en-US" sz="2000" dirty="0">
                <a:effectLst/>
                <a:latin typeface="Calibri" panose="020F0502020204030204" pitchFamily="34" charset="0"/>
                <a:ea typeface="Times New Roman" panose="02020603050405020304" pitchFamily="18" charset="0"/>
              </a:rPr>
              <a:t>Lived with a Designated Caregiver.</a:t>
            </a:r>
            <a:endParaRPr lang="en-US" sz="2000" dirty="0">
              <a:effectLst/>
              <a:latin typeface="Calibri" panose="020F0502020204030204" pitchFamily="34" charset="0"/>
              <a:ea typeface="Calibri" panose="020F0502020204030204" pitchFamily="34" charset="0"/>
            </a:endParaRPr>
          </a:p>
          <a:p>
            <a:pPr marL="342900" lvl="0" indent="-342900">
              <a:buFont typeface="Arial" panose="020B0604020202020204" pitchFamily="34" charset="0"/>
              <a:buChar char="•"/>
            </a:pPr>
            <a:r>
              <a:rPr lang="en-US" sz="2000" dirty="0">
                <a:effectLst/>
                <a:latin typeface="Calibri" panose="020F0502020204030204" pitchFamily="34" charset="0"/>
                <a:ea typeface="Times New Roman" panose="02020603050405020304" pitchFamily="18" charset="0"/>
              </a:rPr>
              <a:t>Passed away as the result of a car accident.</a:t>
            </a:r>
            <a:endParaRPr lang="en-US" sz="2000" dirty="0">
              <a:effectLst/>
              <a:latin typeface="Calibri" panose="020F0502020204030204" pitchFamily="34" charset="0"/>
              <a:ea typeface="Calibri" panose="020F0502020204030204" pitchFamily="34" charset="0"/>
            </a:endParaRPr>
          </a:p>
          <a:p>
            <a:pPr marL="342900" lvl="0" indent="-342900">
              <a:buFont typeface="Arial" panose="020B0604020202020204" pitchFamily="34" charset="0"/>
              <a:buChar char="•"/>
            </a:pPr>
            <a:r>
              <a:rPr lang="en-US" sz="2000" dirty="0">
                <a:effectLst/>
                <a:latin typeface="Calibri" panose="020F0502020204030204" pitchFamily="34" charset="0"/>
                <a:ea typeface="Times New Roman" panose="02020603050405020304" pitchFamily="18" charset="0"/>
              </a:rPr>
              <a:t>Student was the driver of the car and was on a restricted license.  </a:t>
            </a:r>
          </a:p>
          <a:p>
            <a:pPr marL="342900" lvl="0" indent="-342900">
              <a:buFont typeface="Arial" panose="020B0604020202020204" pitchFamily="34" charset="0"/>
              <a:buChar char="•"/>
            </a:pPr>
            <a:r>
              <a:rPr lang="en-US" sz="2000" dirty="0">
                <a:effectLst/>
                <a:latin typeface="Calibri" panose="020F0502020204030204" pitchFamily="34" charset="0"/>
                <a:ea typeface="Times New Roman" panose="02020603050405020304" pitchFamily="18" charset="0"/>
              </a:rPr>
              <a:t>Had 2 boys in her car who were studying at a Tertiary Institute in the city</a:t>
            </a:r>
            <a:endParaRPr lang="en-US" sz="20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5020452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22">
            <a:extLst>
              <a:ext uri="{FF2B5EF4-FFF2-40B4-BE49-F238E27FC236}">
                <a16:creationId xmlns:a16="http://schemas.microsoft.com/office/drawing/2014/main" id="{2E17E911-875F-4DE5-8699-99D9F1805A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24">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26">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28">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Freeform: Shape 30">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3" name="Rectangle 32">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5" y="1410079"/>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5197709-431D-4DC9-B583-AE2407AB5777}"/>
              </a:ext>
            </a:extLst>
          </p:cNvPr>
          <p:cNvSpPr>
            <a:spLocks noGrp="1"/>
          </p:cNvSpPr>
          <p:nvPr>
            <p:ph type="title"/>
          </p:nvPr>
        </p:nvSpPr>
        <p:spPr>
          <a:xfrm>
            <a:off x="466722" y="586855"/>
            <a:ext cx="3201366" cy="3387497"/>
          </a:xfrm>
        </p:spPr>
        <p:txBody>
          <a:bodyPr anchor="b">
            <a:normAutofit/>
          </a:bodyPr>
          <a:lstStyle/>
          <a:p>
            <a:pPr algn="ctr">
              <a:lnSpc>
                <a:spcPct val="107000"/>
              </a:lnSpc>
              <a:spcAft>
                <a:spcPts val="800"/>
              </a:spcAft>
            </a:pPr>
            <a:r>
              <a:rPr lang="mi-NZ" sz="4000" b="1"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Process</a:t>
            </a:r>
            <a:r>
              <a:rPr lang="mi-NZ" sz="40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r>
              <a:rPr lang="mi-NZ" sz="4000" b="1"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followed</a:t>
            </a:r>
            <a:endParaRPr lang="en-NZ" sz="4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0" name="Content Placeholder 19">
            <a:extLst>
              <a:ext uri="{FF2B5EF4-FFF2-40B4-BE49-F238E27FC236}">
                <a16:creationId xmlns:a16="http://schemas.microsoft.com/office/drawing/2014/main" id="{C7009693-0C31-3B6D-BA58-C0202F9BEFFD}"/>
              </a:ext>
            </a:extLst>
          </p:cNvPr>
          <p:cNvSpPr>
            <a:spLocks noGrp="1"/>
          </p:cNvSpPr>
          <p:nvPr>
            <p:ph idx="1"/>
          </p:nvPr>
        </p:nvSpPr>
        <p:spPr>
          <a:xfrm>
            <a:off x="4888275" y="782002"/>
            <a:ext cx="6837003" cy="5546047"/>
          </a:xfrm>
        </p:spPr>
        <p:txBody>
          <a:bodyPr anchor="ctr">
            <a:normAutofit/>
          </a:bodyPr>
          <a:lstStyle/>
          <a:p>
            <a:pPr marL="342900" lvl="0" indent="-342900" algn="just">
              <a:buFont typeface="Symbol" panose="05050102010706020507" pitchFamily="18" charset="2"/>
              <a:buChar char=""/>
            </a:pPr>
            <a:r>
              <a:rPr lang="mi-NZ" sz="2400" dirty="0" err="1">
                <a:effectLst/>
                <a:latin typeface="Calibri" panose="020F0502020204030204" pitchFamily="34" charset="0"/>
                <a:ea typeface="Times New Roman" panose="02020603050405020304" pitchFamily="18" charset="0"/>
              </a:rPr>
              <a:t>Notification</a:t>
            </a:r>
            <a:r>
              <a:rPr lang="mi-NZ" sz="2400" dirty="0">
                <a:effectLst/>
                <a:latin typeface="Calibri" panose="020F0502020204030204" pitchFamily="34" charset="0"/>
                <a:ea typeface="Times New Roman" panose="02020603050405020304" pitchFamily="18" charset="0"/>
              </a:rPr>
              <a:t> of </a:t>
            </a:r>
            <a:r>
              <a:rPr lang="mi-NZ" sz="2400" dirty="0" err="1">
                <a:effectLst/>
                <a:latin typeface="Calibri" panose="020F0502020204030204" pitchFamily="34" charset="0"/>
                <a:ea typeface="Times New Roman" panose="02020603050405020304" pitchFamily="18" charset="0"/>
              </a:rPr>
              <a:t>death</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was</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via</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email</a:t>
            </a:r>
            <a:r>
              <a:rPr lang="mi-NZ" sz="2400" dirty="0">
                <a:effectLst/>
                <a:latin typeface="Calibri" panose="020F0502020204030204" pitchFamily="34" charset="0"/>
                <a:ea typeface="Times New Roman" panose="02020603050405020304" pitchFamily="18" charset="0"/>
              </a:rPr>
              <a:t> – </a:t>
            </a:r>
            <a:r>
              <a:rPr lang="mi-NZ" sz="2400" dirty="0" err="1">
                <a:effectLst/>
                <a:latin typeface="Calibri" panose="020F0502020204030204" pitchFamily="34" charset="0"/>
                <a:ea typeface="Times New Roman" panose="02020603050405020304" pitchFamily="18" charset="0"/>
              </a:rPr>
              <a:t>Chinese</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Consulate</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General</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Bay</a:t>
            </a:r>
            <a:r>
              <a:rPr lang="mi-NZ" sz="2400" dirty="0">
                <a:effectLst/>
                <a:latin typeface="Calibri" panose="020F0502020204030204" pitchFamily="34" charset="0"/>
                <a:ea typeface="Times New Roman" panose="02020603050405020304" pitchFamily="18" charset="0"/>
              </a:rPr>
              <a:t> of </a:t>
            </a:r>
            <a:r>
              <a:rPr lang="mi-NZ" sz="2400" dirty="0" err="1">
                <a:effectLst/>
                <a:latin typeface="Calibri" panose="020F0502020204030204" pitchFamily="34" charset="0"/>
                <a:ea typeface="Times New Roman" panose="02020603050405020304" pitchFamily="18" charset="0"/>
              </a:rPr>
              <a:t>Plenty</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Police</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included</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in</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email</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communication</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Email</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was</a:t>
            </a:r>
            <a:r>
              <a:rPr lang="mi-NZ" sz="2400" dirty="0">
                <a:effectLst/>
                <a:latin typeface="Calibri" panose="020F0502020204030204" pitchFamily="34" charset="0"/>
                <a:ea typeface="Times New Roman" panose="02020603050405020304" pitchFamily="18" charset="0"/>
              </a:rPr>
              <a:t> to </a:t>
            </a:r>
            <a:r>
              <a:rPr lang="mi-NZ" sz="2400" dirty="0" err="1">
                <a:effectLst/>
                <a:latin typeface="Calibri" panose="020F0502020204030204" pitchFamily="34" charset="0"/>
                <a:ea typeface="Times New Roman" panose="02020603050405020304" pitchFamily="18" charset="0"/>
              </a:rPr>
              <a:t>request</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contact</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details</a:t>
            </a:r>
            <a:r>
              <a:rPr lang="mi-NZ" sz="2400" dirty="0">
                <a:effectLst/>
                <a:latin typeface="Calibri" panose="020F0502020204030204" pitchFamily="34" charset="0"/>
                <a:ea typeface="Times New Roman" panose="02020603050405020304" pitchFamily="18" charset="0"/>
              </a:rPr>
              <a:t> of </a:t>
            </a:r>
            <a:r>
              <a:rPr lang="mi-NZ" sz="2400" dirty="0" err="1">
                <a:effectLst/>
                <a:latin typeface="Calibri" panose="020F0502020204030204" pitchFamily="34" charset="0"/>
                <a:ea typeface="Times New Roman" panose="02020603050405020304" pitchFamily="18" charset="0"/>
              </a:rPr>
              <a:t>the</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parents</a:t>
            </a:r>
            <a:r>
              <a:rPr lang="mi-NZ" sz="2400" dirty="0">
                <a:effectLst/>
                <a:latin typeface="Calibri" panose="020F0502020204030204" pitchFamily="34" charset="0"/>
                <a:ea typeface="Times New Roman" panose="02020603050405020304" pitchFamily="18" charset="0"/>
              </a:rPr>
              <a:t>.</a:t>
            </a:r>
            <a:endParaRPr lang="en-US" sz="2400" dirty="0">
              <a:effectLst/>
              <a:latin typeface="Calibri" panose="020F0502020204030204" pitchFamily="34" charset="0"/>
              <a:ea typeface="Calibri" panose="020F0502020204030204" pitchFamily="34" charset="0"/>
            </a:endParaRPr>
          </a:p>
          <a:p>
            <a:pPr marL="342900" lvl="0" indent="-342900" algn="just">
              <a:buFont typeface="Symbol" panose="05050102010706020507" pitchFamily="18" charset="2"/>
              <a:buChar char=""/>
            </a:pPr>
            <a:r>
              <a:rPr lang="mi-NZ" sz="2400" dirty="0" err="1">
                <a:effectLst/>
                <a:latin typeface="Calibri" panose="020F0502020204030204" pitchFamily="34" charset="0"/>
                <a:ea typeface="Times New Roman" panose="02020603050405020304" pitchFamily="18" charset="0"/>
              </a:rPr>
              <a:t>Alerted</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Principal</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who</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then</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contacted</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Head</a:t>
            </a:r>
            <a:r>
              <a:rPr lang="mi-NZ" sz="2400" dirty="0">
                <a:effectLst/>
                <a:latin typeface="Calibri" panose="020F0502020204030204" pitchFamily="34" charset="0"/>
                <a:ea typeface="Times New Roman" panose="02020603050405020304" pitchFamily="18" charset="0"/>
              </a:rPr>
              <a:t> of </a:t>
            </a:r>
            <a:r>
              <a:rPr lang="mi-NZ" sz="2400" dirty="0" err="1">
                <a:effectLst/>
                <a:latin typeface="Calibri" panose="020F0502020204030204" pitchFamily="34" charset="0"/>
                <a:ea typeface="Times New Roman" panose="02020603050405020304" pitchFamily="18" charset="0"/>
              </a:rPr>
              <a:t>Guidance</a:t>
            </a:r>
            <a:r>
              <a:rPr lang="mi-NZ" sz="2400" dirty="0">
                <a:effectLst/>
                <a:latin typeface="Calibri" panose="020F0502020204030204" pitchFamily="34" charset="0"/>
                <a:ea typeface="Times New Roman" panose="02020603050405020304" pitchFamily="18" charset="0"/>
              </a:rPr>
              <a:t> and Board </a:t>
            </a:r>
            <a:r>
              <a:rPr lang="mi-NZ" sz="2400" dirty="0" err="1">
                <a:effectLst/>
                <a:latin typeface="Calibri" panose="020F0502020204030204" pitchFamily="34" charset="0"/>
                <a:ea typeface="Times New Roman" panose="02020603050405020304" pitchFamily="18" charset="0"/>
              </a:rPr>
              <a:t>Chair</a:t>
            </a:r>
            <a:r>
              <a:rPr lang="mi-NZ" sz="2400" dirty="0">
                <a:effectLst/>
                <a:latin typeface="Calibri" panose="020F0502020204030204" pitchFamily="34" charset="0"/>
                <a:ea typeface="Times New Roman" panose="02020603050405020304" pitchFamily="18" charset="0"/>
              </a:rPr>
              <a:t>.</a:t>
            </a:r>
            <a:endParaRPr lang="en-US" sz="2400" dirty="0">
              <a:effectLst/>
              <a:latin typeface="Calibri" panose="020F0502020204030204" pitchFamily="34" charset="0"/>
              <a:ea typeface="Calibri" panose="020F0502020204030204" pitchFamily="34" charset="0"/>
            </a:endParaRPr>
          </a:p>
          <a:p>
            <a:pPr marL="342900" lvl="0" indent="-342900" algn="just">
              <a:buFont typeface="Symbol" panose="05050102010706020507" pitchFamily="18" charset="2"/>
              <a:buChar char=""/>
            </a:pPr>
            <a:r>
              <a:rPr lang="mi-NZ" sz="2400" dirty="0" err="1">
                <a:effectLst/>
                <a:latin typeface="Calibri" panose="020F0502020204030204" pitchFamily="34" charset="0"/>
                <a:ea typeface="Times New Roman" panose="02020603050405020304" pitchFamily="18" charset="0"/>
              </a:rPr>
              <a:t>Principal</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sent</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through</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Crisis</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Management</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Procedures</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Critial</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Incident</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Plan</a:t>
            </a:r>
            <a:r>
              <a:rPr lang="mi-NZ" sz="2400" dirty="0">
                <a:effectLst/>
                <a:latin typeface="Calibri" panose="020F0502020204030204" pitchFamily="34" charset="0"/>
                <a:ea typeface="Times New Roman" panose="02020603050405020304" pitchFamily="18" charset="0"/>
              </a:rPr>
              <a:t>).</a:t>
            </a:r>
            <a:endParaRPr lang="en-US" sz="2400" dirty="0">
              <a:effectLst/>
              <a:latin typeface="Calibri" panose="020F0502020204030204" pitchFamily="34" charset="0"/>
              <a:ea typeface="Calibri" panose="020F0502020204030204" pitchFamily="34" charset="0"/>
            </a:endParaRPr>
          </a:p>
          <a:p>
            <a:pPr marL="342900" lvl="0" indent="-342900" algn="just">
              <a:buFont typeface="Symbol" panose="05050102010706020507" pitchFamily="18" charset="2"/>
              <a:buChar char=""/>
            </a:pPr>
            <a:r>
              <a:rPr lang="mi-NZ" sz="2400" dirty="0" err="1">
                <a:effectLst/>
                <a:latin typeface="Calibri" panose="020F0502020204030204" pitchFamily="34" charset="0"/>
                <a:ea typeface="Times New Roman" panose="02020603050405020304" pitchFamily="18" charset="0"/>
              </a:rPr>
              <a:t>Principal</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handled</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any</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media</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communication</a:t>
            </a:r>
            <a:r>
              <a:rPr lang="mi-NZ" sz="2400" dirty="0">
                <a:effectLst/>
                <a:latin typeface="Calibri" panose="020F0502020204030204" pitchFamily="34" charset="0"/>
                <a:ea typeface="Times New Roman" panose="02020603050405020304" pitchFamily="18" charset="0"/>
              </a:rPr>
              <a:t>.</a:t>
            </a:r>
            <a:endParaRPr lang="en-US" sz="2400" dirty="0">
              <a:effectLst/>
              <a:latin typeface="Calibri" panose="020F0502020204030204" pitchFamily="34" charset="0"/>
              <a:ea typeface="Calibri" panose="020F0502020204030204" pitchFamily="34" charset="0"/>
            </a:endParaRPr>
          </a:p>
          <a:p>
            <a:pPr marL="342900" lvl="0" indent="-342900" algn="just">
              <a:buFont typeface="Symbol" panose="05050102010706020507" pitchFamily="18" charset="2"/>
              <a:buChar char=""/>
            </a:pPr>
            <a:r>
              <a:rPr lang="mi-NZ" sz="2400" dirty="0" err="1">
                <a:effectLst/>
                <a:latin typeface="Calibri" panose="020F0502020204030204" pitchFamily="34" charset="0"/>
                <a:ea typeface="Times New Roman" panose="02020603050405020304" pitchFamily="18" charset="0"/>
              </a:rPr>
              <a:t>There</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was</a:t>
            </a:r>
            <a:r>
              <a:rPr lang="mi-NZ" sz="2400" dirty="0">
                <a:effectLst/>
                <a:latin typeface="Calibri" panose="020F0502020204030204" pitchFamily="34" charset="0"/>
                <a:ea typeface="Times New Roman" panose="02020603050405020304" pitchFamily="18" charset="0"/>
              </a:rPr>
              <a:t> a </a:t>
            </a:r>
            <a:r>
              <a:rPr lang="mi-NZ" sz="2400" dirty="0" err="1">
                <a:effectLst/>
                <a:latin typeface="Calibri" panose="020F0502020204030204" pitchFamily="34" charset="0"/>
                <a:ea typeface="Times New Roman" panose="02020603050405020304" pitchFamily="18" charset="0"/>
              </a:rPr>
              <a:t>requirement</a:t>
            </a:r>
            <a:r>
              <a:rPr lang="mi-NZ" sz="2400" dirty="0">
                <a:effectLst/>
                <a:latin typeface="Calibri" panose="020F0502020204030204" pitchFamily="34" charset="0"/>
                <a:ea typeface="Times New Roman" panose="02020603050405020304" pitchFamily="18" charset="0"/>
              </a:rPr>
              <a:t> to </a:t>
            </a:r>
            <a:r>
              <a:rPr lang="mi-NZ" sz="2400" dirty="0" err="1">
                <a:effectLst/>
                <a:latin typeface="Calibri" panose="020F0502020204030204" pitchFamily="34" charset="0"/>
                <a:ea typeface="Times New Roman" panose="02020603050405020304" pitchFamily="18" charset="0"/>
              </a:rPr>
              <a:t>contact</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the</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external</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agencies</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that</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needed</a:t>
            </a:r>
            <a:r>
              <a:rPr lang="mi-NZ" sz="2400" dirty="0">
                <a:effectLst/>
                <a:latin typeface="Calibri" panose="020F0502020204030204" pitchFamily="34" charset="0"/>
                <a:ea typeface="Times New Roman" panose="02020603050405020304" pitchFamily="18" charset="0"/>
              </a:rPr>
              <a:t> to </a:t>
            </a:r>
            <a:r>
              <a:rPr lang="mi-NZ" sz="2400" dirty="0" err="1">
                <a:effectLst/>
                <a:latin typeface="Calibri" panose="020F0502020204030204" pitchFamily="34" charset="0"/>
                <a:ea typeface="Times New Roman" panose="02020603050405020304" pitchFamily="18" charset="0"/>
              </a:rPr>
              <a:t>be</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notified</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Embassy</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Agent</a:t>
            </a:r>
            <a:r>
              <a:rPr lang="mi-NZ" sz="2400" dirty="0">
                <a:effectLst/>
                <a:latin typeface="Calibri" panose="020F0502020204030204" pitchFamily="34" charset="0"/>
                <a:ea typeface="Times New Roman" panose="02020603050405020304" pitchFamily="18" charset="0"/>
              </a:rPr>
              <a:t>, NZQA, </a:t>
            </a:r>
            <a:r>
              <a:rPr lang="mi-NZ" sz="2400" dirty="0" err="1">
                <a:effectLst/>
                <a:latin typeface="Calibri" panose="020F0502020204030204" pitchFamily="34" charset="0"/>
                <a:ea typeface="Times New Roman" panose="02020603050405020304" pitchFamily="18" charset="0"/>
              </a:rPr>
              <a:t>Immigration</a:t>
            </a:r>
            <a:r>
              <a:rPr lang="mi-NZ" sz="2400" dirty="0">
                <a:effectLst/>
                <a:latin typeface="Calibri" panose="020F0502020204030204" pitchFamily="34" charset="0"/>
                <a:ea typeface="Times New Roman" panose="02020603050405020304" pitchFamily="18" charset="0"/>
              </a:rPr>
              <a:t> NZ, Insurance </a:t>
            </a:r>
            <a:r>
              <a:rPr lang="mi-NZ" sz="2400" dirty="0" err="1">
                <a:effectLst/>
                <a:latin typeface="Calibri" panose="020F0502020204030204" pitchFamily="34" charset="0"/>
                <a:ea typeface="Times New Roman" panose="02020603050405020304" pitchFamily="18" charset="0"/>
              </a:rPr>
              <a:t>Company</a:t>
            </a:r>
            <a:r>
              <a:rPr lang="mi-NZ" sz="2400" dirty="0">
                <a:effectLst/>
                <a:latin typeface="Calibri" panose="020F0502020204030204" pitchFamily="34" charset="0"/>
                <a:ea typeface="Times New Roman" panose="02020603050405020304" pitchFamily="18" charset="0"/>
              </a:rPr>
              <a:t>, School </a:t>
            </a:r>
            <a:r>
              <a:rPr lang="mi-NZ" sz="2400" dirty="0" err="1">
                <a:effectLst/>
                <a:latin typeface="Calibri" panose="020F0502020204030204" pitchFamily="34" charset="0"/>
                <a:ea typeface="Times New Roman" panose="02020603050405020304" pitchFamily="18" charset="0"/>
              </a:rPr>
              <a:t>Lawyer</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Principal</a:t>
            </a:r>
            <a:r>
              <a:rPr lang="mi-NZ" sz="2400" dirty="0">
                <a:effectLst/>
                <a:latin typeface="Calibri" panose="020F0502020204030204" pitchFamily="34" charset="0"/>
                <a:ea typeface="Times New Roman" panose="02020603050405020304" pitchFamily="18" charset="0"/>
              </a:rPr>
              <a:t>).</a:t>
            </a:r>
            <a:endParaRPr lang="en-US" sz="2400" dirty="0">
              <a:effectLst/>
              <a:latin typeface="Calibri" panose="020F0502020204030204" pitchFamily="34" charset="0"/>
              <a:ea typeface="Calibri" panose="020F0502020204030204" pitchFamily="34" charset="0"/>
            </a:endParaRPr>
          </a:p>
          <a:p>
            <a:pPr marL="0" indent="0">
              <a:buNone/>
            </a:pPr>
            <a:endParaRPr lang="en-US" dirty="0"/>
          </a:p>
        </p:txBody>
      </p:sp>
    </p:spTree>
    <p:extLst>
      <p:ext uri="{BB962C8B-B14F-4D97-AF65-F5344CB8AC3E}">
        <p14:creationId xmlns:p14="http://schemas.microsoft.com/office/powerpoint/2010/main" val="17321660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22">
            <a:extLst>
              <a:ext uri="{FF2B5EF4-FFF2-40B4-BE49-F238E27FC236}">
                <a16:creationId xmlns:a16="http://schemas.microsoft.com/office/drawing/2014/main" id="{2E17E911-875F-4DE5-8699-99D9F1805A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24">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26">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28">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Freeform: Shape 30">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3" name="Rectangle 32">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5" y="1410079"/>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5197709-431D-4DC9-B583-AE2407AB5777}"/>
              </a:ext>
            </a:extLst>
          </p:cNvPr>
          <p:cNvSpPr>
            <a:spLocks noGrp="1"/>
          </p:cNvSpPr>
          <p:nvPr>
            <p:ph type="title"/>
          </p:nvPr>
        </p:nvSpPr>
        <p:spPr>
          <a:xfrm>
            <a:off x="466722" y="1250993"/>
            <a:ext cx="3201366" cy="3572797"/>
          </a:xfrm>
        </p:spPr>
        <p:txBody>
          <a:bodyPr anchor="b">
            <a:normAutofit/>
          </a:bodyPr>
          <a:lstStyle/>
          <a:p>
            <a:pPr algn="ctr">
              <a:lnSpc>
                <a:spcPct val="107000"/>
              </a:lnSpc>
              <a:spcAft>
                <a:spcPts val="800"/>
              </a:spcAft>
            </a:pPr>
            <a:r>
              <a:rPr lang="mi-NZ" sz="4000" b="1" kern="0" dirty="0">
                <a:solidFill>
                  <a:schemeClr val="bg1"/>
                </a:solidFill>
                <a:effectLst/>
                <a:latin typeface="Calibri" panose="020F0502020204030204" pitchFamily="34" charset="0"/>
                <a:ea typeface="Calibri" panose="020F0502020204030204" pitchFamily="34" charset="0"/>
              </a:rPr>
              <a:t>Work </a:t>
            </a:r>
            <a:r>
              <a:rPr lang="mi-NZ" sz="4000" b="1" kern="0" dirty="0" err="1">
                <a:solidFill>
                  <a:schemeClr val="bg1"/>
                </a:solidFill>
                <a:effectLst/>
                <a:latin typeface="Calibri" panose="020F0502020204030204" pitchFamily="34" charset="0"/>
                <a:ea typeface="Calibri" panose="020F0502020204030204" pitchFamily="34" charset="0"/>
              </a:rPr>
              <a:t>through</a:t>
            </a:r>
            <a:r>
              <a:rPr lang="mi-NZ" sz="4000" b="1" kern="0" dirty="0">
                <a:solidFill>
                  <a:schemeClr val="bg1"/>
                </a:solidFill>
                <a:effectLst/>
                <a:latin typeface="Calibri" panose="020F0502020204030204" pitchFamily="34" charset="0"/>
                <a:ea typeface="Calibri" panose="020F0502020204030204" pitchFamily="34" charset="0"/>
              </a:rPr>
              <a:t> </a:t>
            </a:r>
            <a:r>
              <a:rPr lang="mi-NZ" sz="4000" b="1" kern="0" dirty="0" err="1">
                <a:solidFill>
                  <a:schemeClr val="bg1"/>
                </a:solidFill>
                <a:effectLst/>
                <a:latin typeface="Calibri" panose="020F0502020204030204" pitchFamily="34" charset="0"/>
                <a:ea typeface="Calibri" panose="020F0502020204030204" pitchFamily="34" charset="0"/>
              </a:rPr>
              <a:t>Critical</a:t>
            </a:r>
            <a:r>
              <a:rPr lang="mi-NZ" sz="4000" b="1" kern="0" dirty="0">
                <a:solidFill>
                  <a:schemeClr val="bg1"/>
                </a:solidFill>
                <a:effectLst/>
                <a:latin typeface="Calibri" panose="020F0502020204030204" pitchFamily="34" charset="0"/>
                <a:ea typeface="Calibri" panose="020F0502020204030204" pitchFamily="34" charset="0"/>
              </a:rPr>
              <a:t> </a:t>
            </a:r>
            <a:r>
              <a:rPr lang="mi-NZ" sz="4000" b="1" kern="0" dirty="0" err="1">
                <a:solidFill>
                  <a:schemeClr val="bg1"/>
                </a:solidFill>
                <a:effectLst/>
                <a:latin typeface="Calibri" panose="020F0502020204030204" pitchFamily="34" charset="0"/>
                <a:ea typeface="Calibri" panose="020F0502020204030204" pitchFamily="34" charset="0"/>
              </a:rPr>
              <a:t>Incident</a:t>
            </a:r>
            <a:r>
              <a:rPr lang="mi-NZ" sz="4000" b="1" kern="0" dirty="0">
                <a:solidFill>
                  <a:schemeClr val="bg1"/>
                </a:solidFill>
                <a:effectLst/>
                <a:latin typeface="Calibri" panose="020F0502020204030204" pitchFamily="34" charset="0"/>
                <a:ea typeface="Calibri" panose="020F0502020204030204" pitchFamily="34" charset="0"/>
              </a:rPr>
              <a:t> </a:t>
            </a:r>
            <a:r>
              <a:rPr lang="mi-NZ" sz="4000" b="1" kern="0" dirty="0" err="1">
                <a:solidFill>
                  <a:schemeClr val="bg1"/>
                </a:solidFill>
                <a:effectLst/>
                <a:latin typeface="Calibri" panose="020F0502020204030204" pitchFamily="34" charset="0"/>
                <a:ea typeface="Calibri" panose="020F0502020204030204" pitchFamily="34" charset="0"/>
              </a:rPr>
              <a:t>Plan</a:t>
            </a:r>
            <a:r>
              <a:rPr lang="mi-NZ" sz="4000" b="1" kern="0" dirty="0">
                <a:solidFill>
                  <a:schemeClr val="bg1"/>
                </a:solidFill>
                <a:effectLst/>
                <a:latin typeface="Calibri" panose="020F0502020204030204" pitchFamily="34" charset="0"/>
                <a:ea typeface="Calibri" panose="020F0502020204030204" pitchFamily="34" charset="0"/>
              </a:rPr>
              <a:t> </a:t>
            </a:r>
            <a:r>
              <a:rPr lang="mi-NZ" sz="4000" b="1" kern="0" dirty="0" err="1">
                <a:solidFill>
                  <a:schemeClr val="bg1"/>
                </a:solidFill>
                <a:effectLst/>
                <a:latin typeface="Calibri" panose="020F0502020204030204" pitchFamily="34" charset="0"/>
                <a:ea typeface="Calibri" panose="020F0502020204030204" pitchFamily="34" charset="0"/>
              </a:rPr>
              <a:t>Checklist</a:t>
            </a:r>
            <a:endParaRPr lang="en-NZ" sz="4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0" name="Content Placeholder 19">
            <a:extLst>
              <a:ext uri="{FF2B5EF4-FFF2-40B4-BE49-F238E27FC236}">
                <a16:creationId xmlns:a16="http://schemas.microsoft.com/office/drawing/2014/main" id="{C7009693-0C31-3B6D-BA58-C0202F9BEFFD}"/>
              </a:ext>
            </a:extLst>
          </p:cNvPr>
          <p:cNvSpPr>
            <a:spLocks noGrp="1"/>
          </p:cNvSpPr>
          <p:nvPr>
            <p:ph idx="1"/>
          </p:nvPr>
        </p:nvSpPr>
        <p:spPr>
          <a:xfrm>
            <a:off x="4581727" y="649480"/>
            <a:ext cx="7143551" cy="5546047"/>
          </a:xfrm>
        </p:spPr>
        <p:txBody>
          <a:bodyPr anchor="ctr">
            <a:normAutofit/>
          </a:bodyPr>
          <a:lstStyle/>
          <a:p>
            <a:pPr marL="342900" lvl="0" indent="-342900">
              <a:buFont typeface="Symbol" panose="05050102010706020507" pitchFamily="18" charset="2"/>
              <a:buChar char=""/>
            </a:pPr>
            <a:r>
              <a:rPr lang="mi-NZ" sz="2400" dirty="0" err="1">
                <a:effectLst/>
                <a:latin typeface="Calibri" panose="020F0502020204030204" pitchFamily="34" charset="0"/>
                <a:ea typeface="Times New Roman" panose="02020603050405020304" pitchFamily="18" charset="0"/>
              </a:rPr>
              <a:t>Put</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file</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together</a:t>
            </a:r>
            <a:r>
              <a:rPr lang="mi-NZ" sz="2400" dirty="0">
                <a:effectLst/>
                <a:latin typeface="Calibri" panose="020F0502020204030204" pitchFamily="34" charset="0"/>
                <a:ea typeface="Times New Roman" panose="02020603050405020304" pitchFamily="18" charset="0"/>
              </a:rPr>
              <a:t> of </a:t>
            </a:r>
            <a:r>
              <a:rPr lang="mi-NZ" sz="2400" dirty="0" err="1">
                <a:effectLst/>
                <a:latin typeface="Calibri" panose="020F0502020204030204" pitchFamily="34" charset="0"/>
                <a:ea typeface="Times New Roman" panose="02020603050405020304" pitchFamily="18" charset="0"/>
              </a:rPr>
              <a:t>all</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information</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Student</a:t>
            </a:r>
            <a:r>
              <a:rPr lang="mi-NZ" sz="2400" dirty="0" err="1">
                <a:latin typeface="Calibri" panose="020F0502020204030204" pitchFamily="34" charset="0"/>
                <a:ea typeface="Times New Roman" panose="02020603050405020304" pitchFamily="18" charset="0"/>
              </a:rPr>
              <a:t>’s</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details</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insurance</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cover</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etc</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including</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list</a:t>
            </a:r>
            <a:r>
              <a:rPr lang="mi-NZ" sz="2400" dirty="0">
                <a:effectLst/>
                <a:latin typeface="Calibri" panose="020F0502020204030204" pitchFamily="34" charset="0"/>
                <a:ea typeface="Times New Roman" panose="02020603050405020304" pitchFamily="18" charset="0"/>
              </a:rPr>
              <a:t> of </a:t>
            </a:r>
            <a:r>
              <a:rPr lang="mi-NZ" sz="2400" dirty="0" err="1">
                <a:effectLst/>
                <a:latin typeface="Calibri" panose="020F0502020204030204" pitchFamily="34" charset="0"/>
                <a:ea typeface="Times New Roman" panose="02020603050405020304" pitchFamily="18" charset="0"/>
              </a:rPr>
              <a:t>important</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contacts</a:t>
            </a:r>
            <a:r>
              <a:rPr lang="mi-NZ" sz="2400" dirty="0">
                <a:latin typeface="Calibri" panose="020F0502020204030204" pitchFamily="34" charset="0"/>
                <a:ea typeface="Times New Roman" panose="02020603050405020304" pitchFamily="18" charset="0"/>
              </a:rPr>
              <a:t>.</a:t>
            </a:r>
            <a:endParaRPr lang="en-US" sz="2400" dirty="0">
              <a:effectLst/>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r>
              <a:rPr lang="mi-NZ" sz="2400" dirty="0" err="1">
                <a:effectLst/>
                <a:latin typeface="Calibri" panose="020F0502020204030204" pitchFamily="34" charset="0"/>
                <a:ea typeface="Times New Roman" panose="02020603050405020304" pitchFamily="18" charset="0"/>
              </a:rPr>
              <a:t>Keep</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track</a:t>
            </a:r>
            <a:r>
              <a:rPr lang="mi-NZ" sz="2400" dirty="0">
                <a:effectLst/>
                <a:latin typeface="Calibri" panose="020F0502020204030204" pitchFamily="34" charset="0"/>
                <a:ea typeface="Times New Roman" panose="02020603050405020304" pitchFamily="18" charset="0"/>
              </a:rPr>
              <a:t> of </a:t>
            </a:r>
            <a:r>
              <a:rPr lang="mi-NZ" sz="2400" dirty="0" err="1">
                <a:effectLst/>
                <a:latin typeface="Calibri" panose="020F0502020204030204" pitchFamily="34" charset="0"/>
                <a:ea typeface="Times New Roman" panose="02020603050405020304" pitchFamily="18" charset="0"/>
              </a:rPr>
              <a:t>all</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communication</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made</a:t>
            </a:r>
            <a:r>
              <a:rPr lang="mi-NZ" sz="2400" dirty="0">
                <a:effectLst/>
                <a:latin typeface="Calibri" panose="020F0502020204030204" pitchFamily="34" charset="0"/>
                <a:ea typeface="Times New Roman" panose="02020603050405020304" pitchFamily="18" charset="0"/>
              </a:rPr>
              <a:t> - </a:t>
            </a:r>
            <a:r>
              <a:rPr lang="mi-NZ" sz="2400" dirty="0" err="1">
                <a:effectLst/>
                <a:latin typeface="Calibri" panose="020F0502020204030204" pitchFamily="34" charset="0"/>
                <a:ea typeface="Times New Roman" panose="02020603050405020304" pitchFamily="18" charset="0"/>
              </a:rPr>
              <a:t>step</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by</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step</a:t>
            </a:r>
            <a:r>
              <a:rPr lang="mi-NZ" sz="2400" dirty="0">
                <a:effectLst/>
                <a:latin typeface="Calibri" panose="020F0502020204030204" pitchFamily="34" charset="0"/>
                <a:ea typeface="Times New Roman" panose="02020603050405020304" pitchFamily="18" charset="0"/>
              </a:rPr>
              <a:t>.</a:t>
            </a:r>
            <a:endParaRPr lang="en-US" sz="2400" dirty="0">
              <a:effectLst/>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r>
              <a:rPr lang="mi-NZ" sz="2400" dirty="0" err="1">
                <a:effectLst/>
                <a:latin typeface="Calibri" panose="020F0502020204030204" pitchFamily="34" charset="0"/>
                <a:ea typeface="Times New Roman" panose="02020603050405020304" pitchFamily="18" charset="0"/>
              </a:rPr>
              <a:t>Be</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aware</a:t>
            </a:r>
            <a:r>
              <a:rPr lang="mi-NZ" sz="2400" dirty="0">
                <a:effectLst/>
                <a:latin typeface="Calibri" panose="020F0502020204030204" pitchFamily="34" charset="0"/>
                <a:ea typeface="Times New Roman" panose="02020603050405020304" pitchFamily="18" charset="0"/>
              </a:rPr>
              <a:t> of </a:t>
            </a:r>
            <a:r>
              <a:rPr lang="mi-NZ" sz="2400" dirty="0" err="1">
                <a:effectLst/>
                <a:latin typeface="Calibri" panose="020F0502020204030204" pitchFamily="34" charset="0"/>
                <a:ea typeface="Times New Roman" panose="02020603050405020304" pitchFamily="18" charset="0"/>
              </a:rPr>
              <a:t>cultural</a:t>
            </a:r>
            <a:r>
              <a:rPr lang="mi-NZ" sz="2400" dirty="0">
                <a:effectLst/>
                <a:latin typeface="Calibri" panose="020F0502020204030204" pitchFamily="34" charset="0"/>
                <a:ea typeface="Times New Roman" panose="02020603050405020304" pitchFamily="18" charset="0"/>
              </a:rPr>
              <a:t> / </a:t>
            </a:r>
            <a:r>
              <a:rPr lang="mi-NZ" sz="2400" dirty="0" err="1">
                <a:effectLst/>
                <a:latin typeface="Calibri" panose="020F0502020204030204" pitchFamily="34" charset="0"/>
                <a:ea typeface="Times New Roman" panose="02020603050405020304" pitchFamily="18" charset="0"/>
              </a:rPr>
              <a:t>religious</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beliefs</a:t>
            </a:r>
            <a:r>
              <a:rPr lang="mi-NZ" sz="2400" dirty="0">
                <a:effectLst/>
                <a:latin typeface="Calibri" panose="020F0502020204030204" pitchFamily="34" charset="0"/>
                <a:ea typeface="Times New Roman" panose="02020603050405020304" pitchFamily="18" charset="0"/>
              </a:rPr>
              <a:t>.</a:t>
            </a:r>
            <a:endParaRPr lang="en-US" sz="2400" dirty="0">
              <a:effectLst/>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r>
              <a:rPr lang="mi-NZ" sz="2400" dirty="0" err="1">
                <a:effectLst/>
                <a:latin typeface="Calibri" panose="020F0502020204030204" pitchFamily="34" charset="0"/>
                <a:ea typeface="Times New Roman" panose="02020603050405020304" pitchFamily="18" charset="0"/>
              </a:rPr>
              <a:t>Get</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first</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language</a:t>
            </a:r>
            <a:r>
              <a:rPr lang="mi-NZ" sz="2400" dirty="0">
                <a:effectLst/>
                <a:latin typeface="Calibri" panose="020F0502020204030204" pitchFamily="34" charset="0"/>
                <a:ea typeface="Times New Roman" panose="02020603050405020304" pitchFamily="18" charset="0"/>
              </a:rPr>
              <a:t> </a:t>
            </a:r>
            <a:r>
              <a:rPr lang="mi-NZ" sz="2400" dirty="0" err="1">
                <a:effectLst/>
                <a:latin typeface="Calibri" panose="020F0502020204030204" pitchFamily="34" charset="0"/>
                <a:ea typeface="Times New Roman" panose="02020603050405020304" pitchFamily="18" charset="0"/>
              </a:rPr>
              <a:t>support</a:t>
            </a:r>
            <a:r>
              <a:rPr lang="mi-NZ" sz="2400" dirty="0">
                <a:effectLst/>
                <a:latin typeface="Calibri" panose="020F0502020204030204" pitchFamily="34" charset="0"/>
                <a:ea typeface="Times New Roman" panose="02020603050405020304" pitchFamily="18" charset="0"/>
              </a:rPr>
              <a:t>.</a:t>
            </a:r>
          </a:p>
          <a:p>
            <a:pPr marL="0" lvl="0" indent="0">
              <a:buNone/>
            </a:pPr>
            <a:endParaRPr lang="en-US" sz="2000" dirty="0">
              <a:effectLst/>
              <a:latin typeface="Calibri" panose="020F0502020204030204" pitchFamily="34" charset="0"/>
              <a:ea typeface="Calibri" panose="020F0502020204030204" pitchFamily="34" charset="0"/>
            </a:endParaRPr>
          </a:p>
          <a:p>
            <a:pPr marL="0" indent="0" algn="ctr">
              <a:buNone/>
            </a:pPr>
            <a:r>
              <a:rPr lang="en-US" dirty="0"/>
              <a:t>REMEMBER EACH INCIDENT IS LIKELY TO BE DIFFERENT</a:t>
            </a:r>
          </a:p>
          <a:p>
            <a:pPr marL="0" indent="0">
              <a:buNone/>
            </a:pPr>
            <a:endParaRPr lang="en-US" dirty="0"/>
          </a:p>
          <a:p>
            <a:pPr marL="0" indent="0">
              <a:buNone/>
            </a:pPr>
            <a:endParaRPr lang="en-US" dirty="0"/>
          </a:p>
        </p:txBody>
      </p:sp>
      <p:pic>
        <p:nvPicPr>
          <p:cNvPr id="5" name="Picture 4" descr="A clipboard with check marks and a pen&#10;&#10;Description automatically generated with medium confidence">
            <a:extLst>
              <a:ext uri="{FF2B5EF4-FFF2-40B4-BE49-F238E27FC236}">
                <a16:creationId xmlns:a16="http://schemas.microsoft.com/office/drawing/2014/main" id="{225FD695-4964-C45B-89E3-355533B69925}"/>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77878" y="4982816"/>
            <a:ext cx="2478158" cy="1590261"/>
          </a:xfrm>
          <a:prstGeom prst="rect">
            <a:avLst/>
          </a:prstGeom>
          <a:noFill/>
          <a:ln>
            <a:noFill/>
          </a:ln>
        </p:spPr>
      </p:pic>
    </p:spTree>
    <p:extLst>
      <p:ext uri="{BB962C8B-B14F-4D97-AF65-F5344CB8AC3E}">
        <p14:creationId xmlns:p14="http://schemas.microsoft.com/office/powerpoint/2010/main" val="19381770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22">
            <a:extLst>
              <a:ext uri="{FF2B5EF4-FFF2-40B4-BE49-F238E27FC236}">
                <a16:creationId xmlns:a16="http://schemas.microsoft.com/office/drawing/2014/main" id="{2E17E911-875F-4DE5-8699-99D9F1805A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24">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26">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28">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Freeform: Shape 30">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3" name="Rectangle 32">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5" y="1410079"/>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5197709-431D-4DC9-B583-AE2407AB5777}"/>
              </a:ext>
            </a:extLst>
          </p:cNvPr>
          <p:cNvSpPr>
            <a:spLocks noGrp="1"/>
          </p:cNvSpPr>
          <p:nvPr>
            <p:ph type="title"/>
          </p:nvPr>
        </p:nvSpPr>
        <p:spPr>
          <a:xfrm>
            <a:off x="304800" y="1250993"/>
            <a:ext cx="3596172" cy="3105019"/>
          </a:xfrm>
        </p:spPr>
        <p:txBody>
          <a:bodyPr anchor="b">
            <a:normAutofit/>
          </a:bodyPr>
          <a:lstStyle/>
          <a:p>
            <a:pPr algn="ctr">
              <a:lnSpc>
                <a:spcPct val="107000"/>
              </a:lnSpc>
              <a:spcAft>
                <a:spcPts val="800"/>
              </a:spcAft>
            </a:pPr>
            <a:r>
              <a:rPr lang="mi-NZ" sz="3200" b="1" kern="0" dirty="0" err="1">
                <a:solidFill>
                  <a:schemeClr val="bg1"/>
                </a:solidFill>
                <a:effectLst/>
                <a:latin typeface="Calibri" panose="020F0502020204030204" pitchFamily="34" charset="0"/>
                <a:ea typeface="Calibri" panose="020F0502020204030204" pitchFamily="34" charset="0"/>
              </a:rPr>
              <a:t>Challenges</a:t>
            </a:r>
            <a:br>
              <a:rPr lang="mi-NZ" sz="3200" b="1" kern="0" dirty="0">
                <a:solidFill>
                  <a:schemeClr val="bg1"/>
                </a:solidFill>
                <a:effectLst/>
                <a:latin typeface="Calibri" panose="020F0502020204030204" pitchFamily="34" charset="0"/>
                <a:ea typeface="Calibri" panose="020F0502020204030204" pitchFamily="34" charset="0"/>
              </a:rPr>
            </a:br>
            <a:r>
              <a:rPr lang="mi-NZ" sz="3200" b="1" kern="0" dirty="0">
                <a:solidFill>
                  <a:schemeClr val="bg1"/>
                </a:solidFill>
                <a:effectLst/>
                <a:latin typeface="Calibri" panose="020F0502020204030204" pitchFamily="34" charset="0"/>
                <a:ea typeface="Calibri" panose="020F0502020204030204" pitchFamily="34" charset="0"/>
              </a:rPr>
              <a:t>and</a:t>
            </a:r>
            <a:br>
              <a:rPr lang="mi-NZ" sz="3200" b="1" kern="0" dirty="0">
                <a:solidFill>
                  <a:schemeClr val="bg1"/>
                </a:solidFill>
                <a:effectLst/>
                <a:latin typeface="Calibri" panose="020F0502020204030204" pitchFamily="34" charset="0"/>
                <a:ea typeface="Calibri" panose="020F0502020204030204" pitchFamily="34" charset="0"/>
              </a:rPr>
            </a:br>
            <a:r>
              <a:rPr lang="mi-NZ" sz="3200" b="1" kern="0" dirty="0" err="1">
                <a:solidFill>
                  <a:schemeClr val="bg1"/>
                </a:solidFill>
                <a:effectLst/>
                <a:latin typeface="Calibri" panose="020F0502020204030204" pitchFamily="34" charset="0"/>
                <a:ea typeface="Calibri" panose="020F0502020204030204" pitchFamily="34" charset="0"/>
              </a:rPr>
              <a:t>Recommendations</a:t>
            </a:r>
            <a:endParaRPr lang="en-NZ" sz="3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0" name="Content Placeholder 19">
            <a:extLst>
              <a:ext uri="{FF2B5EF4-FFF2-40B4-BE49-F238E27FC236}">
                <a16:creationId xmlns:a16="http://schemas.microsoft.com/office/drawing/2014/main" id="{C7009693-0C31-3B6D-BA58-C0202F9BEFFD}"/>
              </a:ext>
            </a:extLst>
          </p:cNvPr>
          <p:cNvSpPr>
            <a:spLocks noGrp="1"/>
          </p:cNvSpPr>
          <p:nvPr>
            <p:ph idx="1"/>
          </p:nvPr>
        </p:nvSpPr>
        <p:spPr>
          <a:xfrm>
            <a:off x="4581727" y="649480"/>
            <a:ext cx="7143551" cy="5546047"/>
          </a:xfrm>
        </p:spPr>
        <p:txBody>
          <a:bodyPr anchor="ctr">
            <a:normAutofit/>
          </a:bodyPr>
          <a:lstStyle/>
          <a:p>
            <a:pPr marL="0" indent="0">
              <a:buNone/>
            </a:pPr>
            <a:endParaRPr lang="en-US" dirty="0"/>
          </a:p>
          <a:p>
            <a:pPr marL="0" indent="0">
              <a:buNone/>
            </a:pPr>
            <a:endParaRPr lang="en-US" dirty="0"/>
          </a:p>
        </p:txBody>
      </p:sp>
      <p:sp>
        <p:nvSpPr>
          <p:cNvPr id="4" name="TextBox 3">
            <a:extLst>
              <a:ext uri="{FF2B5EF4-FFF2-40B4-BE49-F238E27FC236}">
                <a16:creationId xmlns:a16="http://schemas.microsoft.com/office/drawing/2014/main" id="{DF216618-00B7-B75E-EF4D-15BD75D0E8EB}"/>
              </a:ext>
            </a:extLst>
          </p:cNvPr>
          <p:cNvSpPr txBox="1"/>
          <p:nvPr/>
        </p:nvSpPr>
        <p:spPr>
          <a:xfrm>
            <a:off x="4367694" y="893157"/>
            <a:ext cx="7241209" cy="5632311"/>
          </a:xfrm>
          <a:prstGeom prst="rect">
            <a:avLst/>
          </a:prstGeom>
          <a:noFill/>
        </p:spPr>
        <p:txBody>
          <a:bodyPr wrap="square">
            <a:spAutoFit/>
          </a:bodyPr>
          <a:lstStyle/>
          <a:p>
            <a:r>
              <a:rPr lang="mi-NZ" sz="2000" b="1" dirty="0" err="1">
                <a:effectLst/>
                <a:latin typeface="Calibri" panose="020F0502020204030204" pitchFamily="34" charset="0"/>
                <a:ea typeface="Calibri" panose="020F0502020204030204" pitchFamily="34" charset="0"/>
              </a:rPr>
              <a:t>Challenges</a:t>
            </a:r>
            <a:r>
              <a:rPr lang="mi-NZ" sz="2000" b="1" dirty="0">
                <a:effectLst/>
                <a:latin typeface="Calibri" panose="020F0502020204030204" pitchFamily="34" charset="0"/>
                <a:ea typeface="Calibri" panose="020F0502020204030204" pitchFamily="34" charset="0"/>
              </a:rPr>
              <a:t>:</a:t>
            </a:r>
          </a:p>
          <a:p>
            <a:endParaRPr lang="en-US" sz="2000" dirty="0">
              <a:effectLst/>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r>
              <a:rPr lang="mi-NZ" sz="2000" dirty="0" err="1">
                <a:effectLst/>
                <a:latin typeface="Calibri" panose="020F0502020204030204" pitchFamily="34" charset="0"/>
                <a:ea typeface="Times New Roman" panose="02020603050405020304" pitchFamily="18" charset="0"/>
              </a:rPr>
              <a:t>Contacting</a:t>
            </a:r>
            <a:r>
              <a:rPr lang="mi-NZ" sz="2000" dirty="0">
                <a:effectLst/>
                <a:latin typeface="Calibri" panose="020F0502020204030204" pitchFamily="34" charset="0"/>
                <a:ea typeface="Times New Roman" panose="02020603050405020304" pitchFamily="18" charset="0"/>
              </a:rPr>
              <a:t> </a:t>
            </a:r>
            <a:r>
              <a:rPr lang="mi-NZ" sz="2000" dirty="0" err="1">
                <a:effectLst/>
                <a:latin typeface="Calibri" panose="020F0502020204030204" pitchFamily="34" charset="0"/>
                <a:ea typeface="Times New Roman" panose="02020603050405020304" pitchFamily="18" charset="0"/>
              </a:rPr>
              <a:t>parents</a:t>
            </a:r>
            <a:r>
              <a:rPr lang="mi-NZ" sz="2000" dirty="0">
                <a:effectLst/>
                <a:latin typeface="Calibri" panose="020F0502020204030204" pitchFamily="34" charset="0"/>
                <a:ea typeface="Times New Roman" panose="02020603050405020304" pitchFamily="18" charset="0"/>
              </a:rPr>
              <a:t>. </a:t>
            </a:r>
            <a:endParaRPr lang="en-US" sz="2000" dirty="0">
              <a:effectLst/>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r>
              <a:rPr lang="mi-NZ" sz="2000" dirty="0" err="1">
                <a:effectLst/>
                <a:latin typeface="Calibri" panose="020F0502020204030204" pitchFamily="34" charset="0"/>
                <a:ea typeface="Times New Roman" panose="02020603050405020304" pitchFamily="18" charset="0"/>
              </a:rPr>
              <a:t>Fast-tracking</a:t>
            </a:r>
            <a:r>
              <a:rPr lang="mi-NZ" sz="2000" dirty="0">
                <a:effectLst/>
                <a:latin typeface="Calibri" panose="020F0502020204030204" pitchFamily="34" charset="0"/>
                <a:ea typeface="Times New Roman" panose="02020603050405020304" pitchFamily="18" charset="0"/>
              </a:rPr>
              <a:t> </a:t>
            </a:r>
            <a:r>
              <a:rPr lang="mi-NZ" sz="2000" dirty="0" err="1">
                <a:effectLst/>
                <a:latin typeface="Calibri" panose="020F0502020204030204" pitchFamily="34" charset="0"/>
                <a:ea typeface="Times New Roman" panose="02020603050405020304" pitchFamily="18" charset="0"/>
              </a:rPr>
              <a:t>visitor</a:t>
            </a:r>
            <a:r>
              <a:rPr lang="mi-NZ" sz="2000" dirty="0">
                <a:effectLst/>
                <a:latin typeface="Calibri" panose="020F0502020204030204" pitchFamily="34" charset="0"/>
                <a:ea typeface="Times New Roman" panose="02020603050405020304" pitchFamily="18" charset="0"/>
              </a:rPr>
              <a:t> </a:t>
            </a:r>
            <a:r>
              <a:rPr lang="mi-NZ" sz="2000" dirty="0" err="1">
                <a:effectLst/>
                <a:latin typeface="Calibri" panose="020F0502020204030204" pitchFamily="34" charset="0"/>
                <a:ea typeface="Times New Roman" panose="02020603050405020304" pitchFamily="18" charset="0"/>
              </a:rPr>
              <a:t>visa</a:t>
            </a:r>
            <a:r>
              <a:rPr lang="mi-NZ" sz="2000" dirty="0">
                <a:effectLst/>
                <a:latin typeface="Calibri" panose="020F0502020204030204" pitchFamily="34" charset="0"/>
                <a:ea typeface="Times New Roman" panose="02020603050405020304" pitchFamily="18" charset="0"/>
              </a:rPr>
              <a:t> </a:t>
            </a:r>
            <a:r>
              <a:rPr lang="mi-NZ" sz="2000" dirty="0" err="1">
                <a:effectLst/>
                <a:latin typeface="Calibri" panose="020F0502020204030204" pitchFamily="34" charset="0"/>
                <a:ea typeface="Times New Roman" panose="02020603050405020304" pitchFamily="18" charset="0"/>
              </a:rPr>
              <a:t>applicaiton</a:t>
            </a:r>
            <a:r>
              <a:rPr lang="mi-NZ" sz="2000" dirty="0">
                <a:effectLst/>
                <a:latin typeface="Calibri" panose="020F0502020204030204" pitchFamily="34" charset="0"/>
                <a:ea typeface="Times New Roman" panose="02020603050405020304" pitchFamily="18" charset="0"/>
              </a:rPr>
              <a:t> to </a:t>
            </a:r>
            <a:r>
              <a:rPr lang="mi-NZ" sz="2000" dirty="0" err="1">
                <a:effectLst/>
                <a:latin typeface="Calibri" panose="020F0502020204030204" pitchFamily="34" charset="0"/>
                <a:ea typeface="Times New Roman" panose="02020603050405020304" pitchFamily="18" charset="0"/>
              </a:rPr>
              <a:t>enable</a:t>
            </a:r>
            <a:r>
              <a:rPr lang="mi-NZ" sz="2000" dirty="0">
                <a:effectLst/>
                <a:latin typeface="Calibri" panose="020F0502020204030204" pitchFamily="34" charset="0"/>
                <a:ea typeface="Times New Roman" panose="02020603050405020304" pitchFamily="18" charset="0"/>
              </a:rPr>
              <a:t> </a:t>
            </a:r>
            <a:r>
              <a:rPr lang="mi-NZ" sz="2000" dirty="0" err="1">
                <a:effectLst/>
                <a:latin typeface="Calibri" panose="020F0502020204030204" pitchFamily="34" charset="0"/>
                <a:ea typeface="Times New Roman" panose="02020603050405020304" pitchFamily="18" charset="0"/>
              </a:rPr>
              <a:t>parents</a:t>
            </a:r>
            <a:r>
              <a:rPr lang="mi-NZ" sz="2000" dirty="0">
                <a:effectLst/>
                <a:latin typeface="Calibri" panose="020F0502020204030204" pitchFamily="34" charset="0"/>
                <a:ea typeface="Times New Roman" panose="02020603050405020304" pitchFamily="18" charset="0"/>
              </a:rPr>
              <a:t> to </a:t>
            </a:r>
            <a:r>
              <a:rPr lang="mi-NZ" sz="2000" dirty="0" err="1">
                <a:effectLst/>
                <a:latin typeface="Calibri" panose="020F0502020204030204" pitchFamily="34" charset="0"/>
                <a:ea typeface="Times New Roman" panose="02020603050405020304" pitchFamily="18" charset="0"/>
              </a:rPr>
              <a:t>visit</a:t>
            </a:r>
            <a:r>
              <a:rPr lang="mi-NZ" sz="2000" dirty="0">
                <a:effectLst/>
                <a:latin typeface="Calibri" panose="020F0502020204030204" pitchFamily="34" charset="0"/>
                <a:ea typeface="Times New Roman" panose="02020603050405020304" pitchFamily="18" charset="0"/>
              </a:rPr>
              <a:t>.</a:t>
            </a:r>
            <a:endParaRPr lang="en-US" sz="2000" dirty="0">
              <a:effectLst/>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r>
              <a:rPr lang="mi-NZ" sz="2000" dirty="0" err="1">
                <a:effectLst/>
                <a:latin typeface="Calibri" panose="020F0502020204030204" pitchFamily="34" charset="0"/>
                <a:ea typeface="Times New Roman" panose="02020603050405020304" pitchFamily="18" charset="0"/>
              </a:rPr>
              <a:t>Student</a:t>
            </a:r>
            <a:r>
              <a:rPr lang="mi-NZ" sz="2000" dirty="0">
                <a:effectLst/>
                <a:latin typeface="Calibri" panose="020F0502020204030204" pitchFamily="34" charset="0"/>
                <a:ea typeface="Times New Roman" panose="02020603050405020304" pitchFamily="18" charset="0"/>
              </a:rPr>
              <a:t> </a:t>
            </a:r>
            <a:r>
              <a:rPr lang="mi-NZ" sz="2000" dirty="0" err="1">
                <a:effectLst/>
                <a:latin typeface="Calibri" panose="020F0502020204030204" pitchFamily="34" charset="0"/>
                <a:ea typeface="Times New Roman" panose="02020603050405020304" pitchFamily="18" charset="0"/>
              </a:rPr>
              <a:t>had</a:t>
            </a:r>
            <a:r>
              <a:rPr lang="mi-NZ" sz="2000" dirty="0">
                <a:effectLst/>
                <a:latin typeface="Calibri" panose="020F0502020204030204" pitchFamily="34" charset="0"/>
                <a:ea typeface="Times New Roman" panose="02020603050405020304" pitchFamily="18" charset="0"/>
              </a:rPr>
              <a:t> </a:t>
            </a:r>
            <a:r>
              <a:rPr lang="mi-NZ" sz="2000" dirty="0" err="1">
                <a:effectLst/>
                <a:latin typeface="Calibri" panose="020F0502020204030204" pitchFamily="34" charset="0"/>
                <a:ea typeface="Times New Roman" panose="02020603050405020304" pitchFamily="18" charset="0"/>
              </a:rPr>
              <a:t>moved</a:t>
            </a:r>
            <a:r>
              <a:rPr lang="mi-NZ" sz="2000" dirty="0">
                <a:effectLst/>
                <a:latin typeface="Calibri" panose="020F0502020204030204" pitchFamily="34" charset="0"/>
                <a:ea typeface="Times New Roman" panose="02020603050405020304" pitchFamily="18" charset="0"/>
              </a:rPr>
              <a:t> </a:t>
            </a:r>
            <a:r>
              <a:rPr lang="mi-NZ" sz="2000" dirty="0" err="1">
                <a:effectLst/>
                <a:latin typeface="Calibri" panose="020F0502020204030204" pitchFamily="34" charset="0"/>
                <a:ea typeface="Times New Roman" panose="02020603050405020304" pitchFamily="18" charset="0"/>
              </a:rPr>
              <a:t>out</a:t>
            </a:r>
            <a:r>
              <a:rPr lang="mi-NZ" sz="2000" dirty="0">
                <a:effectLst/>
                <a:latin typeface="Calibri" panose="020F0502020204030204" pitchFamily="34" charset="0"/>
                <a:ea typeface="Times New Roman" panose="02020603050405020304" pitchFamily="18" charset="0"/>
              </a:rPr>
              <a:t> of DCG </a:t>
            </a:r>
            <a:r>
              <a:rPr lang="mi-NZ" sz="2000" dirty="0" err="1">
                <a:effectLst/>
                <a:latin typeface="Calibri" panose="020F0502020204030204" pitchFamily="34" charset="0"/>
                <a:ea typeface="Times New Roman" panose="02020603050405020304" pitchFamily="18" charset="0"/>
              </a:rPr>
              <a:t>between</a:t>
            </a:r>
            <a:r>
              <a:rPr lang="mi-NZ" sz="2000" dirty="0">
                <a:effectLst/>
                <a:latin typeface="Calibri" panose="020F0502020204030204" pitchFamily="34" charset="0"/>
                <a:ea typeface="Times New Roman" panose="02020603050405020304" pitchFamily="18" charset="0"/>
              </a:rPr>
              <a:t> </a:t>
            </a:r>
            <a:r>
              <a:rPr lang="mi-NZ" sz="2000" dirty="0" err="1">
                <a:effectLst/>
                <a:latin typeface="Calibri" panose="020F0502020204030204" pitchFamily="34" charset="0"/>
                <a:ea typeface="Times New Roman" panose="02020603050405020304" pitchFamily="18" charset="0"/>
              </a:rPr>
              <a:t>visits</a:t>
            </a:r>
            <a:r>
              <a:rPr lang="mi-NZ" sz="2000" dirty="0">
                <a:effectLst/>
                <a:latin typeface="Calibri" panose="020F0502020204030204" pitchFamily="34" charset="0"/>
                <a:ea typeface="Times New Roman" panose="02020603050405020304" pitchFamily="18" charset="0"/>
              </a:rPr>
              <a:t>, </a:t>
            </a:r>
            <a:r>
              <a:rPr lang="mi-NZ" sz="2000" dirty="0" err="1">
                <a:effectLst/>
                <a:latin typeface="Calibri" panose="020F0502020204030204" pitchFamily="34" charset="0"/>
                <a:ea typeface="Times New Roman" panose="02020603050405020304" pitchFamily="18" charset="0"/>
              </a:rPr>
              <a:t>without</a:t>
            </a:r>
            <a:r>
              <a:rPr lang="mi-NZ" sz="2000" dirty="0">
                <a:effectLst/>
                <a:latin typeface="Calibri" panose="020F0502020204030204" pitchFamily="34" charset="0"/>
                <a:ea typeface="Times New Roman" panose="02020603050405020304" pitchFamily="18" charset="0"/>
              </a:rPr>
              <a:t> </a:t>
            </a:r>
            <a:r>
              <a:rPr lang="mi-NZ" sz="2000" dirty="0" err="1">
                <a:effectLst/>
                <a:latin typeface="Calibri" panose="020F0502020204030204" pitchFamily="34" charset="0"/>
                <a:ea typeface="Times New Roman" panose="02020603050405020304" pitchFamily="18" charset="0"/>
              </a:rPr>
              <a:t>either</a:t>
            </a:r>
            <a:r>
              <a:rPr lang="mi-NZ" sz="2000" dirty="0">
                <a:effectLst/>
                <a:latin typeface="Calibri" panose="020F0502020204030204" pitchFamily="34" charset="0"/>
                <a:ea typeface="Times New Roman" panose="02020603050405020304" pitchFamily="18" charset="0"/>
              </a:rPr>
              <a:t> </a:t>
            </a:r>
            <a:r>
              <a:rPr lang="mi-NZ" sz="2000" dirty="0" err="1">
                <a:effectLst/>
                <a:latin typeface="Calibri" panose="020F0502020204030204" pitchFamily="34" charset="0"/>
                <a:ea typeface="Times New Roman" panose="02020603050405020304" pitchFamily="18" charset="0"/>
              </a:rPr>
              <a:t>student</a:t>
            </a:r>
            <a:r>
              <a:rPr lang="mi-NZ" sz="2000" dirty="0">
                <a:effectLst/>
                <a:latin typeface="Calibri" panose="020F0502020204030204" pitchFamily="34" charset="0"/>
                <a:ea typeface="Times New Roman" panose="02020603050405020304" pitchFamily="18" charset="0"/>
              </a:rPr>
              <a:t>, </a:t>
            </a:r>
            <a:r>
              <a:rPr lang="mi-NZ" sz="2000" dirty="0" err="1">
                <a:effectLst/>
                <a:latin typeface="Calibri" panose="020F0502020204030204" pitchFamily="34" charset="0"/>
                <a:ea typeface="Times New Roman" panose="02020603050405020304" pitchFamily="18" charset="0"/>
              </a:rPr>
              <a:t>caregiver</a:t>
            </a:r>
            <a:r>
              <a:rPr lang="mi-NZ" sz="2000" dirty="0">
                <a:effectLst/>
                <a:latin typeface="Calibri" panose="020F0502020204030204" pitchFamily="34" charset="0"/>
                <a:ea typeface="Times New Roman" panose="02020603050405020304" pitchFamily="18" charset="0"/>
              </a:rPr>
              <a:t> or </a:t>
            </a:r>
            <a:r>
              <a:rPr lang="mi-NZ" sz="2000" dirty="0" err="1">
                <a:effectLst/>
                <a:latin typeface="Calibri" panose="020F0502020204030204" pitchFamily="34" charset="0"/>
                <a:ea typeface="Times New Roman" panose="02020603050405020304" pitchFamily="18" charset="0"/>
              </a:rPr>
              <a:t>parents</a:t>
            </a:r>
            <a:r>
              <a:rPr lang="mi-NZ" sz="2000" dirty="0">
                <a:effectLst/>
                <a:latin typeface="Calibri" panose="020F0502020204030204" pitchFamily="34" charset="0"/>
                <a:ea typeface="Times New Roman" panose="02020603050405020304" pitchFamily="18" charset="0"/>
              </a:rPr>
              <a:t> </a:t>
            </a:r>
            <a:r>
              <a:rPr lang="mi-NZ" sz="2000" dirty="0" err="1">
                <a:effectLst/>
                <a:latin typeface="Calibri" panose="020F0502020204030204" pitchFamily="34" charset="0"/>
                <a:ea typeface="Times New Roman" panose="02020603050405020304" pitchFamily="18" charset="0"/>
              </a:rPr>
              <a:t>informing</a:t>
            </a:r>
            <a:r>
              <a:rPr lang="mi-NZ" sz="2000" dirty="0">
                <a:effectLst/>
                <a:latin typeface="Calibri" panose="020F0502020204030204" pitchFamily="34" charset="0"/>
                <a:ea typeface="Times New Roman" panose="02020603050405020304" pitchFamily="18" charset="0"/>
              </a:rPr>
              <a:t> </a:t>
            </a:r>
            <a:r>
              <a:rPr lang="mi-NZ" sz="2000" dirty="0" err="1">
                <a:effectLst/>
                <a:latin typeface="Calibri" panose="020F0502020204030204" pitchFamily="34" charset="0"/>
                <a:ea typeface="Times New Roman" panose="02020603050405020304" pitchFamily="18" charset="0"/>
              </a:rPr>
              <a:t>the</a:t>
            </a:r>
            <a:r>
              <a:rPr lang="mi-NZ" sz="2000" dirty="0">
                <a:effectLst/>
                <a:latin typeface="Calibri" panose="020F0502020204030204" pitchFamily="34" charset="0"/>
                <a:ea typeface="Times New Roman" panose="02020603050405020304" pitchFamily="18" charset="0"/>
              </a:rPr>
              <a:t> School.</a:t>
            </a:r>
            <a:endParaRPr lang="en-US" sz="2000" dirty="0">
              <a:effectLst/>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r>
              <a:rPr lang="mi-NZ" sz="2000" dirty="0" err="1">
                <a:effectLst/>
                <a:latin typeface="Calibri" panose="020F0502020204030204" pitchFamily="34" charset="0"/>
                <a:ea typeface="Times New Roman" panose="02020603050405020304" pitchFamily="18" charset="0"/>
              </a:rPr>
              <a:t>Student</a:t>
            </a:r>
            <a:r>
              <a:rPr lang="mi-NZ" sz="2000" dirty="0">
                <a:effectLst/>
                <a:latin typeface="Calibri" panose="020F0502020204030204" pitchFamily="34" charset="0"/>
                <a:ea typeface="Times New Roman" panose="02020603050405020304" pitchFamily="18" charset="0"/>
              </a:rPr>
              <a:t> </a:t>
            </a:r>
            <a:r>
              <a:rPr lang="mi-NZ" sz="2000" dirty="0" err="1">
                <a:effectLst/>
                <a:latin typeface="Calibri" panose="020F0502020204030204" pitchFamily="34" charset="0"/>
                <a:ea typeface="Times New Roman" panose="02020603050405020304" pitchFamily="18" charset="0"/>
              </a:rPr>
              <a:t>owned</a:t>
            </a:r>
            <a:r>
              <a:rPr lang="mi-NZ" sz="2000" dirty="0">
                <a:effectLst/>
                <a:latin typeface="Calibri" panose="020F0502020204030204" pitchFamily="34" charset="0"/>
                <a:ea typeface="Times New Roman" panose="02020603050405020304" pitchFamily="18" charset="0"/>
              </a:rPr>
              <a:t> a </a:t>
            </a:r>
            <a:r>
              <a:rPr lang="mi-NZ" sz="2000" dirty="0" err="1">
                <a:effectLst/>
                <a:latin typeface="Calibri" panose="020F0502020204030204" pitchFamily="34" charset="0"/>
                <a:ea typeface="Times New Roman" panose="02020603050405020304" pitchFamily="18" charset="0"/>
              </a:rPr>
              <a:t>car</a:t>
            </a:r>
            <a:r>
              <a:rPr lang="mi-NZ" sz="2000" dirty="0">
                <a:effectLst/>
                <a:latin typeface="Calibri" panose="020F0502020204030204" pitchFamily="34" charset="0"/>
                <a:ea typeface="Times New Roman" panose="02020603050405020304" pitchFamily="18" charset="0"/>
              </a:rPr>
              <a:t> </a:t>
            </a:r>
            <a:r>
              <a:rPr lang="mi-NZ" sz="2000" dirty="0" err="1">
                <a:effectLst/>
                <a:latin typeface="Calibri" panose="020F0502020204030204" pitchFamily="34" charset="0"/>
                <a:ea typeface="Times New Roman" panose="02020603050405020304" pitchFamily="18" charset="0"/>
              </a:rPr>
              <a:t>without</a:t>
            </a:r>
            <a:r>
              <a:rPr lang="mi-NZ" sz="2000" dirty="0">
                <a:effectLst/>
                <a:latin typeface="Calibri" panose="020F0502020204030204" pitchFamily="34" charset="0"/>
                <a:ea typeface="Times New Roman" panose="02020603050405020304" pitchFamily="18" charset="0"/>
              </a:rPr>
              <a:t> </a:t>
            </a:r>
            <a:r>
              <a:rPr lang="mi-NZ" sz="2000" dirty="0" err="1">
                <a:effectLst/>
                <a:latin typeface="Calibri" panose="020F0502020204030204" pitchFamily="34" charset="0"/>
                <a:ea typeface="Times New Roman" panose="02020603050405020304" pitchFamily="18" charset="0"/>
              </a:rPr>
              <a:t>the</a:t>
            </a:r>
            <a:r>
              <a:rPr lang="mi-NZ" sz="2000" dirty="0">
                <a:effectLst/>
                <a:latin typeface="Calibri" panose="020F0502020204030204" pitchFamily="34" charset="0"/>
                <a:ea typeface="Times New Roman" panose="02020603050405020304" pitchFamily="18" charset="0"/>
              </a:rPr>
              <a:t> </a:t>
            </a:r>
            <a:r>
              <a:rPr lang="mi-NZ" sz="2000" dirty="0" err="1">
                <a:effectLst/>
                <a:latin typeface="Calibri" panose="020F0502020204030204" pitchFamily="34" charset="0"/>
                <a:ea typeface="Times New Roman" panose="02020603050405020304" pitchFamily="18" charset="0"/>
              </a:rPr>
              <a:t>school</a:t>
            </a:r>
            <a:r>
              <a:rPr lang="mi-NZ" sz="2000" dirty="0">
                <a:effectLst/>
                <a:latin typeface="Calibri" panose="020F0502020204030204" pitchFamily="34" charset="0"/>
                <a:ea typeface="Times New Roman" panose="02020603050405020304" pitchFamily="18" charset="0"/>
              </a:rPr>
              <a:t> </a:t>
            </a:r>
            <a:r>
              <a:rPr lang="mi-NZ" sz="2000" dirty="0" err="1">
                <a:effectLst/>
                <a:latin typeface="Calibri" panose="020F0502020204030204" pitchFamily="34" charset="0"/>
                <a:ea typeface="Times New Roman" panose="02020603050405020304" pitchFamily="18" charset="0"/>
              </a:rPr>
              <a:t>being</a:t>
            </a:r>
            <a:r>
              <a:rPr lang="mi-NZ" sz="2000" dirty="0">
                <a:effectLst/>
                <a:latin typeface="Calibri" panose="020F0502020204030204" pitchFamily="34" charset="0"/>
                <a:ea typeface="Times New Roman" panose="02020603050405020304" pitchFamily="18" charset="0"/>
              </a:rPr>
              <a:t> </a:t>
            </a:r>
            <a:r>
              <a:rPr lang="mi-NZ" sz="2000" dirty="0" err="1">
                <a:effectLst/>
                <a:latin typeface="Calibri" panose="020F0502020204030204" pitchFamily="34" charset="0"/>
                <a:ea typeface="Times New Roman" panose="02020603050405020304" pitchFamily="18" charset="0"/>
              </a:rPr>
              <a:t>aware</a:t>
            </a:r>
            <a:r>
              <a:rPr lang="mi-NZ" sz="2000" dirty="0">
                <a:effectLst/>
                <a:latin typeface="Calibri" panose="020F0502020204030204" pitchFamily="34" charset="0"/>
                <a:ea typeface="Times New Roman" panose="02020603050405020304" pitchFamily="18" charset="0"/>
              </a:rPr>
              <a:t>.</a:t>
            </a:r>
            <a:endParaRPr lang="en-US" sz="2000" dirty="0">
              <a:effectLst/>
              <a:latin typeface="Calibri" panose="020F0502020204030204" pitchFamily="34" charset="0"/>
              <a:ea typeface="Calibri" panose="020F0502020204030204" pitchFamily="34" charset="0"/>
            </a:endParaRPr>
          </a:p>
          <a:p>
            <a:r>
              <a:rPr lang="en-US" sz="2000" dirty="0">
                <a:effectLst/>
                <a:latin typeface="Calibri" panose="020F0502020204030204" pitchFamily="34" charset="0"/>
                <a:ea typeface="Calibri" panose="020F0502020204030204" pitchFamily="34" charset="0"/>
              </a:rPr>
              <a:t> </a:t>
            </a:r>
          </a:p>
          <a:p>
            <a:r>
              <a:rPr lang="mi-NZ" sz="2000" dirty="0" err="1">
                <a:effectLst/>
                <a:latin typeface="Calibri" panose="020F0502020204030204" pitchFamily="34" charset="0"/>
                <a:ea typeface="Calibri" panose="020F0502020204030204" pitchFamily="34" charset="0"/>
              </a:rPr>
              <a:t>Had</a:t>
            </a:r>
            <a:r>
              <a:rPr lang="mi-NZ" sz="2000" dirty="0">
                <a:effectLst/>
                <a:latin typeface="Calibri" panose="020F0502020204030204" pitchFamily="34" charset="0"/>
                <a:ea typeface="Calibri" panose="020F0502020204030204" pitchFamily="34" charset="0"/>
              </a:rPr>
              <a:t> </a:t>
            </a:r>
            <a:r>
              <a:rPr lang="mi-NZ" sz="2000" dirty="0" err="1">
                <a:effectLst/>
                <a:latin typeface="Calibri" panose="020F0502020204030204" pitchFamily="34" charset="0"/>
                <a:ea typeface="Calibri" panose="020F0502020204030204" pitchFamily="34" charset="0"/>
              </a:rPr>
              <a:t>our</a:t>
            </a:r>
            <a:r>
              <a:rPr lang="mi-NZ" sz="2000" dirty="0">
                <a:effectLst/>
                <a:latin typeface="Calibri" panose="020F0502020204030204" pitchFamily="34" charset="0"/>
                <a:ea typeface="Calibri" panose="020F0502020204030204" pitchFamily="34" charset="0"/>
              </a:rPr>
              <a:t> </a:t>
            </a:r>
            <a:r>
              <a:rPr lang="mi-NZ" sz="2000" dirty="0" err="1">
                <a:effectLst/>
                <a:latin typeface="Calibri" panose="020F0502020204030204" pitchFamily="34" charset="0"/>
                <a:ea typeface="Calibri" panose="020F0502020204030204" pitchFamily="34" charset="0"/>
              </a:rPr>
              <a:t>paperwork</a:t>
            </a:r>
            <a:r>
              <a:rPr lang="mi-NZ" sz="2000" dirty="0">
                <a:effectLst/>
                <a:latin typeface="Calibri" panose="020F0502020204030204" pitchFamily="34" charset="0"/>
                <a:ea typeface="Calibri" panose="020F0502020204030204" pitchFamily="34" charset="0"/>
              </a:rPr>
              <a:t> </a:t>
            </a:r>
            <a:r>
              <a:rPr lang="mi-NZ" sz="2000" dirty="0" err="1">
                <a:effectLst/>
                <a:latin typeface="Calibri" panose="020F0502020204030204" pitchFamily="34" charset="0"/>
                <a:ea typeface="Calibri" panose="020F0502020204030204" pitchFamily="34" charset="0"/>
              </a:rPr>
              <a:t>reviewed</a:t>
            </a:r>
            <a:r>
              <a:rPr lang="mi-NZ" sz="2000" dirty="0">
                <a:effectLst/>
                <a:latin typeface="Calibri" panose="020F0502020204030204" pitchFamily="34" charset="0"/>
                <a:ea typeface="Calibri" panose="020F0502020204030204" pitchFamily="34" charset="0"/>
              </a:rPr>
              <a:t> </a:t>
            </a:r>
            <a:r>
              <a:rPr lang="mi-NZ" sz="2000" dirty="0" err="1">
                <a:effectLst/>
                <a:latin typeface="Calibri" panose="020F0502020204030204" pitchFamily="34" charset="0"/>
                <a:ea typeface="Calibri" panose="020F0502020204030204" pitchFamily="34" charset="0"/>
              </a:rPr>
              <a:t>by</a:t>
            </a:r>
            <a:r>
              <a:rPr lang="mi-NZ" sz="2000" dirty="0">
                <a:effectLst/>
                <a:latin typeface="Calibri" panose="020F0502020204030204" pitchFamily="34" charset="0"/>
                <a:ea typeface="Calibri" panose="020F0502020204030204" pitchFamily="34" charset="0"/>
              </a:rPr>
              <a:t> a </a:t>
            </a:r>
            <a:r>
              <a:rPr lang="mi-NZ" sz="2000" dirty="0" err="1">
                <a:effectLst/>
                <a:latin typeface="Calibri" panose="020F0502020204030204" pitchFamily="34" charset="0"/>
                <a:ea typeface="Calibri" panose="020F0502020204030204" pitchFamily="34" charset="0"/>
              </a:rPr>
              <a:t>lawyer</a:t>
            </a:r>
            <a:r>
              <a:rPr lang="mi-NZ" sz="2000" dirty="0">
                <a:effectLst/>
                <a:latin typeface="Calibri" panose="020F0502020204030204" pitchFamily="34" charset="0"/>
                <a:ea typeface="Calibri" panose="020F0502020204030204" pitchFamily="34" charset="0"/>
              </a:rPr>
              <a:t> to </a:t>
            </a:r>
            <a:r>
              <a:rPr lang="mi-NZ" sz="2000" dirty="0" err="1">
                <a:effectLst/>
                <a:latin typeface="Calibri" panose="020F0502020204030204" pitchFamily="34" charset="0"/>
                <a:ea typeface="Calibri" panose="020F0502020204030204" pitchFamily="34" charset="0"/>
              </a:rPr>
              <a:t>confirm</a:t>
            </a:r>
            <a:r>
              <a:rPr lang="mi-NZ" sz="2000" dirty="0">
                <a:effectLst/>
                <a:latin typeface="Calibri" panose="020F0502020204030204" pitchFamily="34" charset="0"/>
                <a:ea typeface="Calibri" panose="020F0502020204030204" pitchFamily="34" charset="0"/>
              </a:rPr>
              <a:t> </a:t>
            </a:r>
            <a:r>
              <a:rPr lang="mi-NZ" sz="2000" dirty="0" err="1">
                <a:effectLst/>
                <a:latin typeface="Calibri" panose="020F0502020204030204" pitchFamily="34" charset="0"/>
                <a:ea typeface="Calibri" panose="020F0502020204030204" pitchFamily="34" charset="0"/>
              </a:rPr>
              <a:t>our</a:t>
            </a:r>
            <a:r>
              <a:rPr lang="mi-NZ" sz="2000" dirty="0">
                <a:effectLst/>
                <a:latin typeface="Calibri" panose="020F0502020204030204" pitchFamily="34" charset="0"/>
                <a:ea typeface="Calibri" panose="020F0502020204030204" pitchFamily="34" charset="0"/>
              </a:rPr>
              <a:t> </a:t>
            </a:r>
            <a:r>
              <a:rPr lang="mi-NZ" sz="2000" dirty="0" err="1">
                <a:effectLst/>
                <a:latin typeface="Calibri" panose="020F0502020204030204" pitchFamily="34" charset="0"/>
                <a:ea typeface="Calibri" panose="020F0502020204030204" pitchFamily="34" charset="0"/>
              </a:rPr>
              <a:t>documentation</a:t>
            </a:r>
            <a:r>
              <a:rPr lang="mi-NZ" sz="2000" dirty="0">
                <a:effectLst/>
                <a:latin typeface="Calibri" panose="020F0502020204030204" pitchFamily="34" charset="0"/>
                <a:ea typeface="Calibri" panose="020F0502020204030204" pitchFamily="34" charset="0"/>
              </a:rPr>
              <a:t> </a:t>
            </a:r>
            <a:r>
              <a:rPr lang="mi-NZ" sz="2000" dirty="0" err="1">
                <a:effectLst/>
                <a:latin typeface="Calibri" panose="020F0502020204030204" pitchFamily="34" charset="0"/>
                <a:ea typeface="Calibri" panose="020F0502020204030204" pitchFamily="34" charset="0"/>
              </a:rPr>
              <a:t>did</a:t>
            </a:r>
            <a:r>
              <a:rPr lang="mi-NZ" sz="2000" dirty="0">
                <a:effectLst/>
                <a:latin typeface="Calibri" panose="020F0502020204030204" pitchFamily="34" charset="0"/>
                <a:ea typeface="Calibri" panose="020F0502020204030204" pitchFamily="34" charset="0"/>
              </a:rPr>
              <a:t> not </a:t>
            </a:r>
            <a:r>
              <a:rPr lang="mi-NZ" sz="2000" dirty="0" err="1">
                <a:effectLst/>
                <a:latin typeface="Calibri" panose="020F0502020204030204" pitchFamily="34" charset="0"/>
                <a:ea typeface="Calibri" panose="020F0502020204030204" pitchFamily="34" charset="0"/>
              </a:rPr>
              <a:t>create</a:t>
            </a:r>
            <a:r>
              <a:rPr lang="mi-NZ" sz="2000" dirty="0">
                <a:effectLst/>
                <a:latin typeface="Calibri" panose="020F0502020204030204" pitchFamily="34" charset="0"/>
                <a:ea typeface="Calibri" panose="020F0502020204030204" pitchFamily="34" charset="0"/>
              </a:rPr>
              <a:t> </a:t>
            </a:r>
            <a:r>
              <a:rPr lang="mi-NZ" sz="2000" dirty="0" err="1">
                <a:effectLst/>
                <a:latin typeface="Calibri" panose="020F0502020204030204" pitchFamily="34" charset="0"/>
                <a:ea typeface="Calibri" panose="020F0502020204030204" pitchFamily="34" charset="0"/>
              </a:rPr>
              <a:t>any</a:t>
            </a:r>
            <a:r>
              <a:rPr lang="mi-NZ" sz="2000" dirty="0">
                <a:effectLst/>
                <a:latin typeface="Calibri" panose="020F0502020204030204" pitchFamily="34" charset="0"/>
                <a:ea typeface="Calibri" panose="020F0502020204030204" pitchFamily="34" charset="0"/>
              </a:rPr>
              <a:t> </a:t>
            </a:r>
            <a:r>
              <a:rPr lang="mi-NZ" sz="2000" dirty="0" err="1">
                <a:effectLst/>
                <a:latin typeface="Calibri" panose="020F0502020204030204" pitchFamily="34" charset="0"/>
                <a:ea typeface="Calibri" panose="020F0502020204030204" pitchFamily="34" charset="0"/>
              </a:rPr>
              <a:t>legal</a:t>
            </a:r>
            <a:r>
              <a:rPr lang="mi-NZ" sz="2000" dirty="0">
                <a:effectLst/>
                <a:latin typeface="Calibri" panose="020F0502020204030204" pitchFamily="34" charset="0"/>
                <a:ea typeface="Calibri" panose="020F0502020204030204" pitchFamily="34" charset="0"/>
              </a:rPr>
              <a:t> </a:t>
            </a:r>
            <a:r>
              <a:rPr lang="mi-NZ" sz="2000" dirty="0" err="1">
                <a:effectLst/>
                <a:latin typeface="Calibri" panose="020F0502020204030204" pitchFamily="34" charset="0"/>
                <a:ea typeface="Calibri" panose="020F0502020204030204" pitchFamily="34" charset="0"/>
              </a:rPr>
              <a:t>risk</a:t>
            </a:r>
            <a:r>
              <a:rPr lang="mi-NZ" sz="2000" dirty="0">
                <a:effectLst/>
                <a:latin typeface="Calibri" panose="020F0502020204030204" pitchFamily="34" charset="0"/>
                <a:ea typeface="Calibri" panose="020F0502020204030204" pitchFamily="34" charset="0"/>
              </a:rPr>
              <a:t> for </a:t>
            </a:r>
            <a:r>
              <a:rPr lang="mi-NZ" sz="2000" dirty="0" err="1">
                <a:effectLst/>
                <a:latin typeface="Calibri" panose="020F0502020204030204" pitchFamily="34" charset="0"/>
                <a:ea typeface="Calibri" panose="020F0502020204030204" pitchFamily="34" charset="0"/>
              </a:rPr>
              <a:t>the</a:t>
            </a:r>
            <a:r>
              <a:rPr lang="mi-NZ" sz="2000" dirty="0">
                <a:effectLst/>
                <a:latin typeface="Calibri" panose="020F0502020204030204" pitchFamily="34" charset="0"/>
                <a:ea typeface="Calibri" panose="020F0502020204030204" pitchFamily="34" charset="0"/>
              </a:rPr>
              <a:t> School.</a:t>
            </a:r>
            <a:endParaRPr lang="en-US" sz="2000" dirty="0">
              <a:effectLst/>
              <a:latin typeface="Calibri" panose="020F0502020204030204" pitchFamily="34" charset="0"/>
              <a:ea typeface="Calibri" panose="020F0502020204030204" pitchFamily="34" charset="0"/>
            </a:endParaRPr>
          </a:p>
          <a:p>
            <a:r>
              <a:rPr lang="en-US" sz="2000" dirty="0">
                <a:effectLst/>
                <a:latin typeface="Calibri" panose="020F0502020204030204" pitchFamily="34" charset="0"/>
                <a:ea typeface="Calibri" panose="020F0502020204030204" pitchFamily="34" charset="0"/>
              </a:rPr>
              <a:t> </a:t>
            </a:r>
          </a:p>
          <a:p>
            <a:r>
              <a:rPr lang="mi-NZ" sz="2000" b="1" dirty="0" err="1">
                <a:effectLst/>
                <a:latin typeface="Calibri" panose="020F0502020204030204" pitchFamily="34" charset="0"/>
                <a:ea typeface="Calibri" panose="020F0502020204030204" pitchFamily="34" charset="0"/>
              </a:rPr>
              <a:t>Recommendations</a:t>
            </a:r>
            <a:r>
              <a:rPr lang="mi-NZ" sz="2000" b="1" dirty="0">
                <a:effectLst/>
                <a:latin typeface="Calibri" panose="020F0502020204030204" pitchFamily="34" charset="0"/>
                <a:ea typeface="Calibri" panose="020F0502020204030204" pitchFamily="34" charset="0"/>
              </a:rPr>
              <a:t> for </a:t>
            </a:r>
            <a:r>
              <a:rPr lang="mi-NZ" sz="2000" b="1" dirty="0" err="1">
                <a:effectLst/>
                <a:latin typeface="Calibri" panose="020F0502020204030204" pitchFamily="34" charset="0"/>
                <a:ea typeface="Calibri" panose="020F0502020204030204" pitchFamily="34" charset="0"/>
              </a:rPr>
              <a:t>future</a:t>
            </a:r>
            <a:r>
              <a:rPr lang="mi-NZ" sz="2000" b="1" dirty="0">
                <a:effectLst/>
                <a:latin typeface="Calibri" panose="020F0502020204030204" pitchFamily="34" charset="0"/>
                <a:ea typeface="Calibri" panose="020F0502020204030204" pitchFamily="34" charset="0"/>
              </a:rPr>
              <a:t> </a:t>
            </a:r>
            <a:r>
              <a:rPr lang="mi-NZ" sz="2000" b="1" dirty="0" err="1">
                <a:effectLst/>
                <a:latin typeface="Calibri" panose="020F0502020204030204" pitchFamily="34" charset="0"/>
                <a:ea typeface="Calibri" panose="020F0502020204030204" pitchFamily="34" charset="0"/>
              </a:rPr>
              <a:t>best</a:t>
            </a:r>
            <a:r>
              <a:rPr lang="mi-NZ" sz="2000" b="1" dirty="0">
                <a:effectLst/>
                <a:latin typeface="Calibri" panose="020F0502020204030204" pitchFamily="34" charset="0"/>
                <a:ea typeface="Calibri" panose="020F0502020204030204" pitchFamily="34" charset="0"/>
              </a:rPr>
              <a:t> </a:t>
            </a:r>
            <a:r>
              <a:rPr lang="mi-NZ" sz="2000" b="1" dirty="0" err="1">
                <a:effectLst/>
                <a:latin typeface="Calibri" panose="020F0502020204030204" pitchFamily="34" charset="0"/>
                <a:ea typeface="Calibri" panose="020F0502020204030204" pitchFamily="34" charset="0"/>
              </a:rPr>
              <a:t>practice</a:t>
            </a:r>
            <a:r>
              <a:rPr lang="mi-NZ" sz="2000" b="1" dirty="0">
                <a:effectLst/>
                <a:latin typeface="Calibri" panose="020F0502020204030204" pitchFamily="34" charset="0"/>
                <a:ea typeface="Calibri" panose="020F0502020204030204" pitchFamily="34" charset="0"/>
              </a:rPr>
              <a:t>:</a:t>
            </a:r>
            <a:endParaRPr lang="en-US" sz="2000" dirty="0">
              <a:effectLst/>
              <a:latin typeface="Calibri" panose="020F0502020204030204" pitchFamily="34" charset="0"/>
              <a:ea typeface="Calibri" panose="020F0502020204030204" pitchFamily="34" charset="0"/>
            </a:endParaRPr>
          </a:p>
          <a:p>
            <a:r>
              <a:rPr lang="en-US" sz="2000" b="1" dirty="0">
                <a:effectLst/>
                <a:latin typeface="Calibri" panose="020F0502020204030204" pitchFamily="34" charset="0"/>
                <a:ea typeface="Calibri" panose="020F0502020204030204" pitchFamily="34" charset="0"/>
              </a:rPr>
              <a:t> </a:t>
            </a:r>
            <a:endParaRPr lang="en-US" sz="2000" dirty="0">
              <a:effectLst/>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r>
              <a:rPr lang="mi-NZ" sz="2000" dirty="0" err="1">
                <a:effectLst/>
                <a:latin typeface="Calibri" panose="020F0502020204030204" pitchFamily="34" charset="0"/>
                <a:ea typeface="Times New Roman" panose="02020603050405020304" pitchFamily="18" charset="0"/>
              </a:rPr>
              <a:t>Before</a:t>
            </a:r>
            <a:r>
              <a:rPr lang="mi-NZ" sz="2000" dirty="0">
                <a:effectLst/>
                <a:latin typeface="Calibri" panose="020F0502020204030204" pitchFamily="34" charset="0"/>
                <a:ea typeface="Times New Roman" panose="02020603050405020304" pitchFamily="18" charset="0"/>
              </a:rPr>
              <a:t> </a:t>
            </a:r>
            <a:r>
              <a:rPr lang="mi-NZ" sz="2000" dirty="0" err="1">
                <a:effectLst/>
                <a:latin typeface="Calibri" panose="020F0502020204030204" pitchFamily="34" charset="0"/>
                <a:ea typeface="Times New Roman" panose="02020603050405020304" pitchFamily="18" charset="0"/>
              </a:rPr>
              <a:t>an</a:t>
            </a:r>
            <a:r>
              <a:rPr lang="mi-NZ" sz="2000" dirty="0">
                <a:effectLst/>
                <a:latin typeface="Calibri" panose="020F0502020204030204" pitchFamily="34" charset="0"/>
                <a:ea typeface="Times New Roman" panose="02020603050405020304" pitchFamily="18" charset="0"/>
              </a:rPr>
              <a:t> </a:t>
            </a:r>
            <a:r>
              <a:rPr lang="mi-NZ" sz="2000" dirty="0" err="1">
                <a:effectLst/>
                <a:latin typeface="Calibri" panose="020F0502020204030204" pitchFamily="34" charset="0"/>
                <a:ea typeface="Times New Roman" panose="02020603050405020304" pitchFamily="18" charset="0"/>
              </a:rPr>
              <a:t>international</a:t>
            </a:r>
            <a:r>
              <a:rPr lang="mi-NZ" sz="2000" dirty="0">
                <a:effectLst/>
                <a:latin typeface="Calibri" panose="020F0502020204030204" pitchFamily="34" charset="0"/>
                <a:ea typeface="Times New Roman" panose="02020603050405020304" pitchFamily="18" charset="0"/>
              </a:rPr>
              <a:t> </a:t>
            </a:r>
            <a:r>
              <a:rPr lang="mi-NZ" sz="2000" dirty="0" err="1">
                <a:effectLst/>
                <a:latin typeface="Calibri" panose="020F0502020204030204" pitchFamily="34" charset="0"/>
                <a:ea typeface="Times New Roman" panose="02020603050405020304" pitchFamily="18" charset="0"/>
              </a:rPr>
              <a:t>student</a:t>
            </a:r>
            <a:r>
              <a:rPr lang="mi-NZ" sz="2000" dirty="0">
                <a:effectLst/>
                <a:latin typeface="Calibri" panose="020F0502020204030204" pitchFamily="34" charset="0"/>
                <a:ea typeface="Times New Roman" panose="02020603050405020304" pitchFamily="18" charset="0"/>
              </a:rPr>
              <a:t> </a:t>
            </a:r>
            <a:r>
              <a:rPr lang="mi-NZ" sz="2000" dirty="0" err="1">
                <a:effectLst/>
                <a:latin typeface="Calibri" panose="020F0502020204030204" pitchFamily="34" charset="0"/>
                <a:ea typeface="Times New Roman" panose="02020603050405020304" pitchFamily="18" charset="0"/>
              </a:rPr>
              <a:t>living</a:t>
            </a:r>
            <a:r>
              <a:rPr lang="mi-NZ" sz="2000" dirty="0">
                <a:effectLst/>
                <a:latin typeface="Calibri" panose="020F0502020204030204" pitchFamily="34" charset="0"/>
                <a:ea typeface="Times New Roman" panose="02020603050405020304" pitchFamily="18" charset="0"/>
              </a:rPr>
              <a:t> </a:t>
            </a:r>
            <a:r>
              <a:rPr lang="mi-NZ" sz="2000" dirty="0" err="1">
                <a:effectLst/>
                <a:latin typeface="Calibri" panose="020F0502020204030204" pitchFamily="34" charset="0"/>
                <a:ea typeface="Times New Roman" panose="02020603050405020304" pitchFamily="18" charset="0"/>
              </a:rPr>
              <a:t>with</a:t>
            </a:r>
            <a:r>
              <a:rPr lang="mi-NZ" sz="2000" dirty="0">
                <a:effectLst/>
                <a:latin typeface="Calibri" panose="020F0502020204030204" pitchFamily="34" charset="0"/>
                <a:ea typeface="Times New Roman" panose="02020603050405020304" pitchFamily="18" charset="0"/>
              </a:rPr>
              <a:t> a DCG </a:t>
            </a:r>
            <a:r>
              <a:rPr lang="mi-NZ" sz="2000" dirty="0" err="1">
                <a:effectLst/>
                <a:latin typeface="Calibri" panose="020F0502020204030204" pitchFamily="34" charset="0"/>
                <a:ea typeface="Times New Roman" panose="02020603050405020304" pitchFamily="18" charset="0"/>
              </a:rPr>
              <a:t>is</a:t>
            </a:r>
            <a:r>
              <a:rPr lang="mi-NZ" sz="2000" dirty="0">
                <a:effectLst/>
                <a:latin typeface="Calibri" panose="020F0502020204030204" pitchFamily="34" charset="0"/>
                <a:ea typeface="Times New Roman" panose="02020603050405020304" pitchFamily="18" charset="0"/>
              </a:rPr>
              <a:t> </a:t>
            </a:r>
            <a:r>
              <a:rPr lang="mi-NZ" sz="2000" dirty="0" err="1">
                <a:effectLst/>
                <a:latin typeface="Calibri" panose="020F0502020204030204" pitchFamily="34" charset="0"/>
                <a:ea typeface="Times New Roman" panose="02020603050405020304" pitchFamily="18" charset="0"/>
              </a:rPr>
              <a:t>interviewed</a:t>
            </a:r>
            <a:r>
              <a:rPr lang="mi-NZ" sz="2000" dirty="0">
                <a:effectLst/>
                <a:latin typeface="Calibri" panose="020F0502020204030204" pitchFamily="34" charset="0"/>
                <a:ea typeface="Times New Roman" panose="02020603050405020304" pitchFamily="18" charset="0"/>
              </a:rPr>
              <a:t> </a:t>
            </a:r>
            <a:r>
              <a:rPr lang="mi-NZ" sz="2000" dirty="0" err="1">
                <a:effectLst/>
                <a:latin typeface="Calibri" panose="020F0502020204030204" pitchFamily="34" charset="0"/>
                <a:ea typeface="Times New Roman" panose="02020603050405020304" pitchFamily="18" charset="0"/>
              </a:rPr>
              <a:t>each</a:t>
            </a:r>
            <a:r>
              <a:rPr lang="mi-NZ" sz="2000" dirty="0">
                <a:effectLst/>
                <a:latin typeface="Calibri" panose="020F0502020204030204" pitchFamily="34" charset="0"/>
                <a:ea typeface="Times New Roman" panose="02020603050405020304" pitchFamily="18" charset="0"/>
              </a:rPr>
              <a:t> </a:t>
            </a:r>
            <a:r>
              <a:rPr lang="mi-NZ" sz="2000" dirty="0" err="1">
                <a:effectLst/>
                <a:latin typeface="Calibri" panose="020F0502020204030204" pitchFamily="34" charset="0"/>
                <a:ea typeface="Times New Roman" panose="02020603050405020304" pitchFamily="18" charset="0"/>
              </a:rPr>
              <a:t>term</a:t>
            </a:r>
            <a:r>
              <a:rPr lang="mi-NZ" sz="2000" dirty="0">
                <a:effectLst/>
                <a:latin typeface="Calibri" panose="020F0502020204030204" pitchFamily="34" charset="0"/>
                <a:ea typeface="Times New Roman" panose="02020603050405020304" pitchFamily="18" charset="0"/>
              </a:rPr>
              <a:t>,  </a:t>
            </a:r>
            <a:r>
              <a:rPr lang="mi-NZ" sz="2000" dirty="0" err="1">
                <a:effectLst/>
                <a:latin typeface="Calibri" panose="020F0502020204030204" pitchFamily="34" charset="0"/>
                <a:ea typeface="Times New Roman" panose="02020603050405020304" pitchFamily="18" charset="0"/>
              </a:rPr>
              <a:t>accommodaiton</a:t>
            </a:r>
            <a:r>
              <a:rPr lang="mi-NZ" sz="2000" dirty="0">
                <a:effectLst/>
                <a:latin typeface="Calibri" panose="020F0502020204030204" pitchFamily="34" charset="0"/>
                <a:ea typeface="Times New Roman" panose="02020603050405020304" pitchFamily="18" charset="0"/>
              </a:rPr>
              <a:t> </a:t>
            </a:r>
            <a:r>
              <a:rPr lang="mi-NZ" sz="2000" dirty="0" err="1">
                <a:effectLst/>
                <a:latin typeface="Calibri" panose="020F0502020204030204" pitchFamily="34" charset="0"/>
                <a:ea typeface="Times New Roman" panose="02020603050405020304" pitchFamily="18" charset="0"/>
              </a:rPr>
              <a:t>staff</a:t>
            </a:r>
            <a:r>
              <a:rPr lang="mi-NZ" sz="2000" dirty="0">
                <a:effectLst/>
                <a:latin typeface="Calibri" panose="020F0502020204030204" pitchFamily="34" charset="0"/>
                <a:ea typeface="Times New Roman" panose="02020603050405020304" pitchFamily="18" charset="0"/>
              </a:rPr>
              <a:t> to </a:t>
            </a:r>
            <a:r>
              <a:rPr lang="mi-NZ" sz="2000" dirty="0" err="1">
                <a:effectLst/>
                <a:latin typeface="Calibri" panose="020F0502020204030204" pitchFamily="34" charset="0"/>
                <a:ea typeface="Times New Roman" panose="02020603050405020304" pitchFamily="18" charset="0"/>
              </a:rPr>
              <a:t>contact</a:t>
            </a:r>
            <a:r>
              <a:rPr lang="mi-NZ" sz="2000" dirty="0">
                <a:effectLst/>
                <a:latin typeface="Calibri" panose="020F0502020204030204" pitchFamily="34" charset="0"/>
                <a:ea typeface="Times New Roman" panose="02020603050405020304" pitchFamily="18" charset="0"/>
              </a:rPr>
              <a:t> DCG to </a:t>
            </a:r>
            <a:r>
              <a:rPr lang="mi-NZ" sz="2000" dirty="0" err="1">
                <a:effectLst/>
                <a:latin typeface="Calibri" panose="020F0502020204030204" pitchFamily="34" charset="0"/>
                <a:ea typeface="Times New Roman" panose="02020603050405020304" pitchFamily="18" charset="0"/>
              </a:rPr>
              <a:t>confirm</a:t>
            </a:r>
            <a:r>
              <a:rPr lang="mi-NZ" sz="2000" dirty="0">
                <a:effectLst/>
                <a:latin typeface="Calibri" panose="020F0502020204030204" pitchFamily="34" charset="0"/>
                <a:ea typeface="Times New Roman" panose="02020603050405020304" pitchFamily="18" charset="0"/>
              </a:rPr>
              <a:t> </a:t>
            </a:r>
            <a:r>
              <a:rPr lang="mi-NZ" sz="2000" dirty="0" err="1">
                <a:effectLst/>
                <a:latin typeface="Calibri" panose="020F0502020204030204" pitchFamily="34" charset="0"/>
                <a:ea typeface="Times New Roman" panose="02020603050405020304" pitchFamily="18" charset="0"/>
              </a:rPr>
              <a:t>student</a:t>
            </a:r>
            <a:r>
              <a:rPr lang="mi-NZ" sz="2000" dirty="0">
                <a:effectLst/>
                <a:latin typeface="Calibri" panose="020F0502020204030204" pitchFamily="34" charset="0"/>
                <a:ea typeface="Times New Roman" panose="02020603050405020304" pitchFamily="18" charset="0"/>
              </a:rPr>
              <a:t> </a:t>
            </a:r>
            <a:r>
              <a:rPr lang="mi-NZ" sz="2000" dirty="0" err="1">
                <a:effectLst/>
                <a:latin typeface="Calibri" panose="020F0502020204030204" pitchFamily="34" charset="0"/>
                <a:ea typeface="Times New Roman" panose="02020603050405020304" pitchFamily="18" charset="0"/>
              </a:rPr>
              <a:t>is</a:t>
            </a:r>
            <a:r>
              <a:rPr lang="mi-NZ" sz="2000" dirty="0">
                <a:effectLst/>
                <a:latin typeface="Calibri" panose="020F0502020204030204" pitchFamily="34" charset="0"/>
                <a:ea typeface="Times New Roman" panose="02020603050405020304" pitchFamily="18" charset="0"/>
              </a:rPr>
              <a:t> </a:t>
            </a:r>
            <a:r>
              <a:rPr lang="mi-NZ" sz="2000" dirty="0" err="1">
                <a:effectLst/>
                <a:latin typeface="Calibri" panose="020F0502020204030204" pitchFamily="34" charset="0"/>
                <a:ea typeface="Times New Roman" panose="02020603050405020304" pitchFamily="18" charset="0"/>
              </a:rPr>
              <a:t>still</a:t>
            </a:r>
            <a:r>
              <a:rPr lang="mi-NZ" sz="2000" dirty="0">
                <a:effectLst/>
                <a:latin typeface="Calibri" panose="020F0502020204030204" pitchFamily="34" charset="0"/>
                <a:ea typeface="Times New Roman" panose="02020603050405020304" pitchFamily="18" charset="0"/>
              </a:rPr>
              <a:t> </a:t>
            </a:r>
            <a:r>
              <a:rPr lang="mi-NZ" sz="2000" dirty="0" err="1">
                <a:effectLst/>
                <a:latin typeface="Calibri" panose="020F0502020204030204" pitchFamily="34" charset="0"/>
                <a:ea typeface="Times New Roman" panose="02020603050405020304" pitchFamily="18" charset="0"/>
              </a:rPr>
              <a:t>living</a:t>
            </a:r>
            <a:r>
              <a:rPr lang="mi-NZ" sz="2000" dirty="0">
                <a:effectLst/>
                <a:latin typeface="Calibri" panose="020F0502020204030204" pitchFamily="34" charset="0"/>
                <a:ea typeface="Times New Roman" panose="02020603050405020304" pitchFamily="18" charset="0"/>
              </a:rPr>
              <a:t> </a:t>
            </a:r>
            <a:r>
              <a:rPr lang="mi-NZ" sz="2000" dirty="0" err="1">
                <a:effectLst/>
                <a:latin typeface="Calibri" panose="020F0502020204030204" pitchFamily="34" charset="0"/>
                <a:ea typeface="Times New Roman" panose="02020603050405020304" pitchFamily="18" charset="0"/>
              </a:rPr>
              <a:t>there</a:t>
            </a:r>
            <a:r>
              <a:rPr lang="mi-NZ" sz="2000" dirty="0">
                <a:effectLst/>
                <a:latin typeface="Calibri" panose="020F0502020204030204" pitchFamily="34" charset="0"/>
                <a:ea typeface="Times New Roman" panose="02020603050405020304" pitchFamily="18" charset="0"/>
              </a:rPr>
              <a:t>.</a:t>
            </a:r>
            <a:endParaRPr lang="en-US" sz="2000" dirty="0">
              <a:effectLst/>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r>
              <a:rPr lang="mi-NZ" sz="2000" dirty="0" err="1">
                <a:effectLst/>
                <a:latin typeface="Calibri" panose="020F0502020204030204" pitchFamily="34" charset="0"/>
                <a:ea typeface="Times New Roman" panose="02020603050405020304" pitchFamily="18" charset="0"/>
              </a:rPr>
              <a:t>Regular</a:t>
            </a:r>
            <a:r>
              <a:rPr lang="mi-NZ" sz="2000" dirty="0">
                <a:effectLst/>
                <a:latin typeface="Calibri" panose="020F0502020204030204" pitchFamily="34" charset="0"/>
                <a:ea typeface="Times New Roman" panose="02020603050405020304" pitchFamily="18" charset="0"/>
              </a:rPr>
              <a:t> </a:t>
            </a:r>
            <a:r>
              <a:rPr lang="mi-NZ" sz="2000" dirty="0" err="1">
                <a:effectLst/>
                <a:latin typeface="Calibri" panose="020F0502020204030204" pitchFamily="34" charset="0"/>
                <a:ea typeface="Times New Roman" panose="02020603050405020304" pitchFamily="18" charset="0"/>
              </a:rPr>
              <a:t>first</a:t>
            </a:r>
            <a:r>
              <a:rPr lang="mi-NZ" sz="2000" dirty="0">
                <a:effectLst/>
                <a:latin typeface="Calibri" panose="020F0502020204030204" pitchFamily="34" charset="0"/>
                <a:ea typeface="Times New Roman" panose="02020603050405020304" pitchFamily="18" charset="0"/>
              </a:rPr>
              <a:t> </a:t>
            </a:r>
            <a:r>
              <a:rPr lang="mi-NZ" sz="2000" dirty="0" err="1">
                <a:effectLst/>
                <a:latin typeface="Calibri" panose="020F0502020204030204" pitchFamily="34" charset="0"/>
                <a:ea typeface="Times New Roman" panose="02020603050405020304" pitchFamily="18" charset="0"/>
              </a:rPr>
              <a:t>langauge</a:t>
            </a:r>
            <a:r>
              <a:rPr lang="mi-NZ" sz="2000" dirty="0">
                <a:effectLst/>
                <a:latin typeface="Calibri" panose="020F0502020204030204" pitchFamily="34" charset="0"/>
                <a:ea typeface="Times New Roman" panose="02020603050405020304" pitchFamily="18" charset="0"/>
              </a:rPr>
              <a:t> </a:t>
            </a:r>
            <a:r>
              <a:rPr lang="mi-NZ" sz="2000" dirty="0" err="1">
                <a:effectLst/>
                <a:latin typeface="Calibri" panose="020F0502020204030204" pitchFamily="34" charset="0"/>
                <a:ea typeface="Times New Roman" panose="02020603050405020304" pitchFamily="18" charset="0"/>
              </a:rPr>
              <a:t>communication</a:t>
            </a:r>
            <a:r>
              <a:rPr lang="mi-NZ" sz="2000" dirty="0">
                <a:effectLst/>
                <a:latin typeface="Calibri" panose="020F0502020204030204" pitchFamily="34" charset="0"/>
                <a:ea typeface="Times New Roman" panose="02020603050405020304" pitchFamily="18" charset="0"/>
              </a:rPr>
              <a:t> </a:t>
            </a:r>
            <a:r>
              <a:rPr lang="mi-NZ" sz="2000" dirty="0" err="1">
                <a:effectLst/>
                <a:latin typeface="Calibri" panose="020F0502020204030204" pitchFamily="34" charset="0"/>
                <a:ea typeface="Times New Roman" panose="02020603050405020304" pitchFamily="18" charset="0"/>
              </a:rPr>
              <a:t>provided</a:t>
            </a:r>
            <a:r>
              <a:rPr lang="mi-NZ" sz="2000" dirty="0">
                <a:effectLst/>
                <a:latin typeface="Calibri" panose="020F0502020204030204" pitchFamily="34" charset="0"/>
                <a:ea typeface="Times New Roman" panose="02020603050405020304" pitchFamily="18" charset="0"/>
              </a:rPr>
              <a:t> to </a:t>
            </a:r>
            <a:r>
              <a:rPr lang="mi-NZ" sz="2000" dirty="0" err="1">
                <a:effectLst/>
                <a:latin typeface="Calibri" panose="020F0502020204030204" pitchFamily="34" charset="0"/>
                <a:ea typeface="Times New Roman" panose="02020603050405020304" pitchFamily="18" charset="0"/>
              </a:rPr>
              <a:t>DCG’s</a:t>
            </a:r>
            <a:r>
              <a:rPr lang="mi-NZ" sz="2000" dirty="0">
                <a:effectLst/>
                <a:latin typeface="Calibri" panose="020F0502020204030204" pitchFamily="34" charset="0"/>
                <a:ea typeface="Times New Roman" panose="02020603050405020304" pitchFamily="18" charset="0"/>
              </a:rPr>
              <a:t> </a:t>
            </a:r>
            <a:r>
              <a:rPr lang="mi-NZ" sz="2000" dirty="0" err="1">
                <a:effectLst/>
                <a:latin typeface="Calibri" panose="020F0502020204030204" pitchFamily="34" charset="0"/>
                <a:ea typeface="Times New Roman" panose="02020603050405020304" pitchFamily="18" charset="0"/>
              </a:rPr>
              <a:t>around</a:t>
            </a:r>
            <a:r>
              <a:rPr lang="mi-NZ" sz="2000" dirty="0">
                <a:effectLst/>
                <a:latin typeface="Calibri" panose="020F0502020204030204" pitchFamily="34" charset="0"/>
                <a:ea typeface="Times New Roman" panose="02020603050405020304" pitchFamily="18" charset="0"/>
              </a:rPr>
              <a:t> </a:t>
            </a:r>
            <a:r>
              <a:rPr lang="mi-NZ" sz="2000" dirty="0" err="1">
                <a:effectLst/>
                <a:latin typeface="Calibri" panose="020F0502020204030204" pitchFamily="34" charset="0"/>
                <a:ea typeface="Times New Roman" panose="02020603050405020304" pitchFamily="18" charset="0"/>
              </a:rPr>
              <a:t>their</a:t>
            </a:r>
            <a:r>
              <a:rPr lang="mi-NZ" sz="2000" dirty="0">
                <a:effectLst/>
                <a:latin typeface="Calibri" panose="020F0502020204030204" pitchFamily="34" charset="0"/>
                <a:ea typeface="Times New Roman" panose="02020603050405020304" pitchFamily="18" charset="0"/>
              </a:rPr>
              <a:t> </a:t>
            </a:r>
            <a:r>
              <a:rPr lang="mi-NZ" sz="2000" dirty="0" err="1">
                <a:effectLst/>
                <a:latin typeface="Calibri" panose="020F0502020204030204" pitchFamily="34" charset="0"/>
                <a:ea typeface="Times New Roman" panose="02020603050405020304" pitchFamily="18" charset="0"/>
              </a:rPr>
              <a:t>obligations</a:t>
            </a:r>
            <a:r>
              <a:rPr lang="mi-NZ" sz="2000" dirty="0">
                <a:effectLst/>
                <a:latin typeface="Calibri" panose="020F0502020204030204" pitchFamily="34" charset="0"/>
                <a:ea typeface="Times New Roman" panose="02020603050405020304" pitchFamily="18" charset="0"/>
              </a:rPr>
              <a:t> and </a:t>
            </a:r>
            <a:r>
              <a:rPr lang="mi-NZ" sz="2000" dirty="0" err="1">
                <a:effectLst/>
                <a:latin typeface="Calibri" panose="020F0502020204030204" pitchFamily="34" charset="0"/>
                <a:ea typeface="Times New Roman" panose="02020603050405020304" pitchFamily="18" charset="0"/>
              </a:rPr>
              <a:t>international</a:t>
            </a:r>
            <a:r>
              <a:rPr lang="mi-NZ" sz="2000" dirty="0">
                <a:effectLst/>
                <a:latin typeface="Calibri" panose="020F0502020204030204" pitchFamily="34" charset="0"/>
                <a:ea typeface="Times New Roman" panose="02020603050405020304" pitchFamily="18" charset="0"/>
              </a:rPr>
              <a:t> </a:t>
            </a:r>
            <a:r>
              <a:rPr lang="mi-NZ" sz="2000" dirty="0" err="1">
                <a:effectLst/>
                <a:latin typeface="Calibri" panose="020F0502020204030204" pitchFamily="34" charset="0"/>
                <a:ea typeface="Times New Roman" panose="02020603050405020304" pitchFamily="18" charset="0"/>
              </a:rPr>
              <a:t>student</a:t>
            </a:r>
            <a:r>
              <a:rPr lang="mi-NZ" sz="2000" dirty="0">
                <a:effectLst/>
                <a:latin typeface="Calibri" panose="020F0502020204030204" pitchFamily="34" charset="0"/>
                <a:ea typeface="Times New Roman" panose="02020603050405020304" pitchFamily="18" charset="0"/>
              </a:rPr>
              <a:t> </a:t>
            </a:r>
            <a:r>
              <a:rPr lang="mi-NZ" sz="2000" dirty="0" err="1">
                <a:effectLst/>
                <a:latin typeface="Calibri" panose="020F0502020204030204" pitchFamily="34" charset="0"/>
                <a:ea typeface="Times New Roman" panose="02020603050405020304" pitchFamily="18" charset="0"/>
              </a:rPr>
              <a:t>rules</a:t>
            </a:r>
            <a:r>
              <a:rPr lang="mi-NZ" sz="2000" dirty="0">
                <a:effectLst/>
                <a:latin typeface="Calibri" panose="020F0502020204030204" pitchFamily="34" charset="0"/>
                <a:ea typeface="Times New Roman" panose="02020603050405020304" pitchFamily="18" charset="0"/>
              </a:rPr>
              <a:t>.</a:t>
            </a:r>
            <a:endParaRPr lang="en-US" sz="20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2801453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22">
            <a:extLst>
              <a:ext uri="{FF2B5EF4-FFF2-40B4-BE49-F238E27FC236}">
                <a16:creationId xmlns:a16="http://schemas.microsoft.com/office/drawing/2014/main" id="{2E17E911-875F-4DE5-8699-99D9F1805A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24">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26">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28">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Freeform: Shape 30">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3" name="Rectangle 32">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5" y="1410079"/>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5197709-431D-4DC9-B583-AE2407AB5777}"/>
              </a:ext>
            </a:extLst>
          </p:cNvPr>
          <p:cNvSpPr>
            <a:spLocks noGrp="1"/>
          </p:cNvSpPr>
          <p:nvPr>
            <p:ph type="title"/>
          </p:nvPr>
        </p:nvSpPr>
        <p:spPr>
          <a:xfrm>
            <a:off x="466722" y="1250994"/>
            <a:ext cx="3201366" cy="3094882"/>
          </a:xfrm>
        </p:spPr>
        <p:txBody>
          <a:bodyPr anchor="b">
            <a:normAutofit/>
          </a:bodyPr>
          <a:lstStyle/>
          <a:p>
            <a:r>
              <a:rPr lang="mi-NZ" sz="4000" b="1" dirty="0" err="1">
                <a:solidFill>
                  <a:schemeClr val="bg1"/>
                </a:solidFill>
                <a:effectLst/>
                <a:latin typeface="Calibri" panose="020F0502020204030204" pitchFamily="34" charset="0"/>
                <a:ea typeface="Calibri" panose="020F0502020204030204" pitchFamily="34" charset="0"/>
              </a:rPr>
              <a:t>Remember</a:t>
            </a:r>
            <a:r>
              <a:rPr lang="mi-NZ" sz="4000" b="1" dirty="0">
                <a:solidFill>
                  <a:schemeClr val="bg1"/>
                </a:solidFill>
                <a:effectLst/>
                <a:latin typeface="Calibri" panose="020F0502020204030204" pitchFamily="34" charset="0"/>
                <a:ea typeface="Calibri" panose="020F0502020204030204" pitchFamily="34" charset="0"/>
              </a:rPr>
              <a:t> to </a:t>
            </a:r>
            <a:r>
              <a:rPr lang="mi-NZ" sz="4000" b="1" dirty="0" err="1">
                <a:solidFill>
                  <a:schemeClr val="bg1"/>
                </a:solidFill>
                <a:effectLst/>
                <a:latin typeface="Calibri" panose="020F0502020204030204" pitchFamily="34" charset="0"/>
                <a:ea typeface="Calibri" panose="020F0502020204030204" pitchFamily="34" charset="0"/>
              </a:rPr>
              <a:t>look</a:t>
            </a:r>
            <a:r>
              <a:rPr lang="mi-NZ" sz="4000" b="1" dirty="0">
                <a:solidFill>
                  <a:schemeClr val="bg1"/>
                </a:solidFill>
                <a:effectLst/>
                <a:latin typeface="Calibri" panose="020F0502020204030204" pitchFamily="34" charset="0"/>
                <a:ea typeface="Calibri" panose="020F0502020204030204" pitchFamily="34" charset="0"/>
              </a:rPr>
              <a:t> </a:t>
            </a:r>
            <a:r>
              <a:rPr lang="mi-NZ" sz="4000" b="1" dirty="0" err="1">
                <a:solidFill>
                  <a:schemeClr val="bg1"/>
                </a:solidFill>
                <a:effectLst/>
                <a:latin typeface="Calibri" panose="020F0502020204030204" pitchFamily="34" charset="0"/>
                <a:ea typeface="Calibri" panose="020F0502020204030204" pitchFamily="34" charset="0"/>
              </a:rPr>
              <a:t>after</a:t>
            </a:r>
            <a:r>
              <a:rPr lang="mi-NZ" sz="4000" b="1" dirty="0">
                <a:solidFill>
                  <a:schemeClr val="bg1"/>
                </a:solidFill>
                <a:effectLst/>
                <a:latin typeface="Calibri" panose="020F0502020204030204" pitchFamily="34" charset="0"/>
                <a:ea typeface="Calibri" panose="020F0502020204030204" pitchFamily="34" charset="0"/>
              </a:rPr>
              <a:t> </a:t>
            </a:r>
            <a:r>
              <a:rPr lang="mi-NZ" sz="4000" b="1" dirty="0" err="1">
                <a:solidFill>
                  <a:schemeClr val="bg1"/>
                </a:solidFill>
                <a:effectLst/>
                <a:latin typeface="Calibri" panose="020F0502020204030204" pitchFamily="34" charset="0"/>
                <a:ea typeface="Calibri" panose="020F0502020204030204" pitchFamily="34" charset="0"/>
              </a:rPr>
              <a:t>yourself</a:t>
            </a:r>
            <a:endParaRPr lang="en-US" sz="4000" dirty="0">
              <a:solidFill>
                <a:schemeClr val="bg1"/>
              </a:solidFill>
              <a:effectLst/>
              <a:latin typeface="Calibri" panose="020F0502020204030204" pitchFamily="34" charset="0"/>
              <a:ea typeface="Calibri" panose="020F0502020204030204" pitchFamily="34" charset="0"/>
            </a:endParaRPr>
          </a:p>
        </p:txBody>
      </p:sp>
      <p:sp>
        <p:nvSpPr>
          <p:cNvPr id="20" name="Content Placeholder 19">
            <a:extLst>
              <a:ext uri="{FF2B5EF4-FFF2-40B4-BE49-F238E27FC236}">
                <a16:creationId xmlns:a16="http://schemas.microsoft.com/office/drawing/2014/main" id="{C7009693-0C31-3B6D-BA58-C0202F9BEFFD}"/>
              </a:ext>
            </a:extLst>
          </p:cNvPr>
          <p:cNvSpPr>
            <a:spLocks noGrp="1"/>
          </p:cNvSpPr>
          <p:nvPr>
            <p:ph idx="1"/>
          </p:nvPr>
        </p:nvSpPr>
        <p:spPr>
          <a:xfrm>
            <a:off x="4581727" y="649480"/>
            <a:ext cx="7143551" cy="5546047"/>
          </a:xfrm>
        </p:spPr>
        <p:txBody>
          <a:bodyPr anchor="ctr">
            <a:normAutofit/>
          </a:bodyPr>
          <a:lstStyle/>
          <a:p>
            <a:pPr marL="0" indent="0">
              <a:buNone/>
            </a:pPr>
            <a:endParaRPr lang="en-US" dirty="0"/>
          </a:p>
          <a:p>
            <a:pPr marL="0" indent="0">
              <a:buNone/>
            </a:pPr>
            <a:endParaRPr lang="en-US" dirty="0"/>
          </a:p>
        </p:txBody>
      </p:sp>
      <p:pic>
        <p:nvPicPr>
          <p:cNvPr id="3" name="Picture 2" descr="A picture containing cartoon, screenshot, animated cartoon, animation&#10;&#10;Description automatically generated">
            <a:extLst>
              <a:ext uri="{FF2B5EF4-FFF2-40B4-BE49-F238E27FC236}">
                <a16:creationId xmlns:a16="http://schemas.microsoft.com/office/drawing/2014/main" id="{0C7B44DB-39BC-418B-87ED-A61F65C4F34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905052" y="1046922"/>
            <a:ext cx="6820226" cy="3962400"/>
          </a:xfrm>
          <a:prstGeom prst="rect">
            <a:avLst/>
          </a:prstGeom>
          <a:noFill/>
          <a:ln>
            <a:noFill/>
          </a:ln>
        </p:spPr>
      </p:pic>
    </p:spTree>
    <p:extLst>
      <p:ext uri="{BB962C8B-B14F-4D97-AF65-F5344CB8AC3E}">
        <p14:creationId xmlns:p14="http://schemas.microsoft.com/office/powerpoint/2010/main" val="19641518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22">
            <a:extLst>
              <a:ext uri="{FF2B5EF4-FFF2-40B4-BE49-F238E27FC236}">
                <a16:creationId xmlns:a16="http://schemas.microsoft.com/office/drawing/2014/main" id="{2E17E911-875F-4DE5-8699-99D9F1805A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24">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26">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28">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Freeform: Shape 30">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3" name="Rectangle 32">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5" y="1410079"/>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5197709-431D-4DC9-B583-AE2407AB5777}"/>
              </a:ext>
            </a:extLst>
          </p:cNvPr>
          <p:cNvSpPr>
            <a:spLocks noGrp="1"/>
          </p:cNvSpPr>
          <p:nvPr>
            <p:ph type="title"/>
          </p:nvPr>
        </p:nvSpPr>
        <p:spPr>
          <a:xfrm>
            <a:off x="466722" y="1250993"/>
            <a:ext cx="3201366" cy="3572797"/>
          </a:xfrm>
        </p:spPr>
        <p:txBody>
          <a:bodyPr anchor="b">
            <a:normAutofit/>
          </a:bodyPr>
          <a:lstStyle/>
          <a:p>
            <a:pPr algn="ctr">
              <a:lnSpc>
                <a:spcPct val="107000"/>
              </a:lnSpc>
              <a:spcAft>
                <a:spcPts val="800"/>
              </a:spcAft>
            </a:pPr>
            <a:r>
              <a:rPr lang="en-US" sz="4000" b="1" kern="0" dirty="0">
                <a:solidFill>
                  <a:schemeClr val="bg1"/>
                </a:solidFill>
                <a:effectLst/>
                <a:latin typeface="Calibri" panose="020F0502020204030204" pitchFamily="34" charset="0"/>
                <a:ea typeface="Calibri" panose="020F0502020204030204" pitchFamily="34" charset="0"/>
              </a:rPr>
              <a:t>Burn out and compassion fatigue – the cost of caring too much</a:t>
            </a:r>
            <a:endParaRPr lang="en-NZ" sz="4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0" name="Content Placeholder 19">
            <a:extLst>
              <a:ext uri="{FF2B5EF4-FFF2-40B4-BE49-F238E27FC236}">
                <a16:creationId xmlns:a16="http://schemas.microsoft.com/office/drawing/2014/main" id="{C7009693-0C31-3B6D-BA58-C0202F9BEFFD}"/>
              </a:ext>
            </a:extLst>
          </p:cNvPr>
          <p:cNvSpPr>
            <a:spLocks noGrp="1"/>
          </p:cNvSpPr>
          <p:nvPr>
            <p:ph idx="1"/>
          </p:nvPr>
        </p:nvSpPr>
        <p:spPr>
          <a:xfrm>
            <a:off x="4581727" y="265044"/>
            <a:ext cx="7143551" cy="6241774"/>
          </a:xfrm>
        </p:spPr>
        <p:txBody>
          <a:bodyPr anchor="ctr">
            <a:normAutofit lnSpcReduction="10000"/>
          </a:bodyPr>
          <a:lstStyle/>
          <a:p>
            <a:pPr marL="0" indent="0">
              <a:buNone/>
            </a:pPr>
            <a:r>
              <a:rPr lang="en-US" sz="2000" dirty="0">
                <a:solidFill>
                  <a:srgbClr val="222222"/>
                </a:solidFill>
                <a:effectLst/>
                <a:highlight>
                  <a:srgbClr val="FFFFFF"/>
                </a:highlight>
                <a:latin typeface="Calibri" panose="020F0502020204030204" pitchFamily="34" charset="0"/>
                <a:ea typeface="Calibri" panose="020F0502020204030204" pitchFamily="34" charset="0"/>
              </a:rPr>
              <a:t>It is the nature of the pastoral care role to become over-involved in caring for your students, with the potential risk of getting burn-out or compassion fatigue. Identifying the warning signs gives us the opportunity to take steps to manage ourselves through incorporating self-care into our daily lives.</a:t>
            </a:r>
            <a:endParaRPr lang="en-US" sz="2000" dirty="0">
              <a:effectLst/>
              <a:latin typeface="Calibri" panose="020F0502020204030204" pitchFamily="34" charset="0"/>
              <a:ea typeface="Calibri" panose="020F0502020204030204" pitchFamily="34" charset="0"/>
            </a:endParaRPr>
          </a:p>
          <a:p>
            <a:pPr marL="0" indent="0">
              <a:buNone/>
            </a:pPr>
            <a:r>
              <a:rPr lang="en-US" sz="2000" dirty="0">
                <a:solidFill>
                  <a:srgbClr val="222222"/>
                </a:solidFill>
                <a:effectLst/>
                <a:highlight>
                  <a:srgbClr val="FFFFFF"/>
                </a:highlight>
                <a:latin typeface="Calibri" panose="020F0502020204030204" pitchFamily="34" charset="0"/>
                <a:ea typeface="Calibri" panose="020F0502020204030204" pitchFamily="34" charset="0"/>
              </a:rPr>
              <a:t>What are the warning signs of burn-out and compassion-fatigue that you need to look out for?</a:t>
            </a:r>
            <a:endParaRPr lang="en-US" sz="2000" dirty="0">
              <a:effectLst/>
              <a:latin typeface="Calibri" panose="020F0502020204030204" pitchFamily="34" charset="0"/>
              <a:ea typeface="Calibri" panose="020F0502020204030204" pitchFamily="34" charset="0"/>
            </a:endParaRPr>
          </a:p>
          <a:p>
            <a:r>
              <a:rPr lang="en-US" sz="2000" dirty="0">
                <a:solidFill>
                  <a:srgbClr val="222222"/>
                </a:solidFill>
                <a:effectLst/>
                <a:highlight>
                  <a:srgbClr val="FFFFFF"/>
                </a:highlight>
                <a:latin typeface="Calibri" panose="020F0502020204030204" pitchFamily="34" charset="0"/>
                <a:ea typeface="Times New Roman" panose="02020603050405020304" pitchFamily="18" charset="0"/>
              </a:rPr>
              <a:t>When you keep on giving and put other’s needs before your own, or when you become over-invested in your students’ needs and you believe that you alone are responsible for looking after everyone at all times, then you run the risk of burnout and compassion fatigue. </a:t>
            </a:r>
            <a:endParaRPr lang="en-US" sz="2000" dirty="0">
              <a:effectLst/>
              <a:latin typeface="Calibri" panose="020F0502020204030204" pitchFamily="34" charset="0"/>
              <a:ea typeface="Calibri" panose="020F0502020204030204" pitchFamily="34" charset="0"/>
            </a:endParaRPr>
          </a:p>
          <a:p>
            <a:r>
              <a:rPr lang="en-US" sz="2000" dirty="0">
                <a:solidFill>
                  <a:srgbClr val="222222"/>
                </a:solidFill>
                <a:effectLst/>
                <a:highlight>
                  <a:srgbClr val="FFFFFF"/>
                </a:highlight>
                <a:latin typeface="Calibri" panose="020F0502020204030204" pitchFamily="34" charset="0"/>
                <a:ea typeface="Times New Roman" panose="02020603050405020304" pitchFamily="18" charset="0"/>
              </a:rPr>
              <a:t>You no longer have any mental or physical energy to give to others. </a:t>
            </a:r>
            <a:endParaRPr lang="en-US" sz="2000" dirty="0">
              <a:effectLst/>
              <a:latin typeface="Calibri" panose="020F0502020204030204" pitchFamily="34" charset="0"/>
              <a:ea typeface="Calibri" panose="020F0502020204030204" pitchFamily="34" charset="0"/>
            </a:endParaRPr>
          </a:p>
          <a:p>
            <a:r>
              <a:rPr lang="en-US" sz="2000" dirty="0">
                <a:solidFill>
                  <a:srgbClr val="222222"/>
                </a:solidFill>
                <a:effectLst/>
                <a:highlight>
                  <a:srgbClr val="FFFFFF"/>
                </a:highlight>
                <a:latin typeface="Calibri" panose="020F0502020204030204" pitchFamily="34" charset="0"/>
                <a:ea typeface="Times New Roman" panose="02020603050405020304" pitchFamily="18" charset="0"/>
              </a:rPr>
              <a:t>You may feel emotionally drained and experience feelings of helplessness or become cynical. </a:t>
            </a:r>
            <a:endParaRPr lang="en-US" sz="2000" dirty="0">
              <a:effectLst/>
              <a:latin typeface="Calibri" panose="020F0502020204030204" pitchFamily="34" charset="0"/>
              <a:ea typeface="Calibri" panose="020F0502020204030204" pitchFamily="34" charset="0"/>
            </a:endParaRPr>
          </a:p>
          <a:p>
            <a:r>
              <a:rPr lang="en-US" sz="2000" dirty="0">
                <a:solidFill>
                  <a:srgbClr val="222222"/>
                </a:solidFill>
                <a:effectLst/>
                <a:highlight>
                  <a:srgbClr val="FFFFFF"/>
                </a:highlight>
                <a:latin typeface="Calibri" panose="020F0502020204030204" pitchFamily="34" charset="0"/>
                <a:ea typeface="Times New Roman" panose="02020603050405020304" pitchFamily="18" charset="0"/>
              </a:rPr>
              <a:t>You feel that you are giving your ‘all’ to everyone but no one is giving back to you. </a:t>
            </a:r>
            <a:endParaRPr lang="en-US" sz="2000" dirty="0">
              <a:effectLst/>
              <a:latin typeface="Calibri" panose="020F0502020204030204" pitchFamily="34" charset="0"/>
              <a:ea typeface="Calibri" panose="020F0502020204030204" pitchFamily="34" charset="0"/>
            </a:endParaRPr>
          </a:p>
          <a:p>
            <a:r>
              <a:rPr lang="en-US" sz="2000" dirty="0">
                <a:solidFill>
                  <a:srgbClr val="222222"/>
                </a:solidFill>
                <a:effectLst/>
                <a:highlight>
                  <a:srgbClr val="FFFFFF"/>
                </a:highlight>
                <a:latin typeface="Calibri" panose="020F0502020204030204" pitchFamily="34" charset="0"/>
                <a:ea typeface="Times New Roman" panose="02020603050405020304" pitchFamily="18" charset="0"/>
              </a:rPr>
              <a:t>Other signs may include feelings of overwhelm, detachment, anxiety and the inability to ‘switch-off’ from how you can help your students. </a:t>
            </a:r>
            <a:endParaRPr lang="en-US" sz="2000" dirty="0">
              <a:effectLst/>
              <a:latin typeface="Calibri" panose="020F0502020204030204" pitchFamily="34" charset="0"/>
              <a:ea typeface="Calibri" panose="020F0502020204030204" pitchFamily="34" charset="0"/>
            </a:endParaRPr>
          </a:p>
          <a:p>
            <a:pPr marL="0" indent="0">
              <a:buNone/>
            </a:pPr>
            <a:endParaRPr lang="en-US" dirty="0"/>
          </a:p>
        </p:txBody>
      </p:sp>
    </p:spTree>
    <p:extLst>
      <p:ext uri="{BB962C8B-B14F-4D97-AF65-F5344CB8AC3E}">
        <p14:creationId xmlns:p14="http://schemas.microsoft.com/office/powerpoint/2010/main" val="5485568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22">
            <a:extLst>
              <a:ext uri="{FF2B5EF4-FFF2-40B4-BE49-F238E27FC236}">
                <a16:creationId xmlns:a16="http://schemas.microsoft.com/office/drawing/2014/main" id="{2E17E911-875F-4DE5-8699-99D9F1805A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24">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26">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28">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Freeform: Shape 30">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3" name="Rectangle 32">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5" y="1410079"/>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5197709-431D-4DC9-B583-AE2407AB5777}"/>
              </a:ext>
            </a:extLst>
          </p:cNvPr>
          <p:cNvSpPr>
            <a:spLocks noGrp="1"/>
          </p:cNvSpPr>
          <p:nvPr>
            <p:ph type="title"/>
          </p:nvPr>
        </p:nvSpPr>
        <p:spPr>
          <a:xfrm>
            <a:off x="466722" y="1250993"/>
            <a:ext cx="3201366" cy="3572797"/>
          </a:xfrm>
        </p:spPr>
        <p:txBody>
          <a:bodyPr anchor="b">
            <a:normAutofit/>
          </a:bodyPr>
          <a:lstStyle/>
          <a:p>
            <a:pPr algn="ctr">
              <a:lnSpc>
                <a:spcPct val="107000"/>
              </a:lnSpc>
              <a:spcAft>
                <a:spcPts val="800"/>
              </a:spcAft>
            </a:pPr>
            <a:r>
              <a:rPr lang="en-US" sz="4000" b="1" kern="0" dirty="0">
                <a:solidFill>
                  <a:schemeClr val="bg1"/>
                </a:solidFill>
                <a:effectLst/>
                <a:latin typeface="Calibri" panose="020F0502020204030204" pitchFamily="34" charset="0"/>
                <a:ea typeface="Calibri" panose="020F0502020204030204" pitchFamily="34" charset="0"/>
              </a:rPr>
              <a:t>Personal lifestyle practices to support self-care</a:t>
            </a:r>
            <a:endParaRPr lang="en-NZ" sz="4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0" name="Content Placeholder 19">
            <a:extLst>
              <a:ext uri="{FF2B5EF4-FFF2-40B4-BE49-F238E27FC236}">
                <a16:creationId xmlns:a16="http://schemas.microsoft.com/office/drawing/2014/main" id="{C7009693-0C31-3B6D-BA58-C0202F9BEFFD}"/>
              </a:ext>
            </a:extLst>
          </p:cNvPr>
          <p:cNvSpPr>
            <a:spLocks noGrp="1"/>
          </p:cNvSpPr>
          <p:nvPr>
            <p:ph idx="1"/>
          </p:nvPr>
        </p:nvSpPr>
        <p:spPr>
          <a:xfrm>
            <a:off x="4581727" y="649480"/>
            <a:ext cx="7143551" cy="5546047"/>
          </a:xfrm>
        </p:spPr>
        <p:txBody>
          <a:bodyPr anchor="ctr">
            <a:normAutofit/>
          </a:bodyPr>
          <a:lstStyle/>
          <a:p>
            <a:pPr marL="0" indent="0">
              <a:buNone/>
            </a:pPr>
            <a:endParaRPr lang="en-US" dirty="0"/>
          </a:p>
          <a:p>
            <a:pPr marL="0" indent="0">
              <a:buNone/>
            </a:pPr>
            <a:endParaRPr lang="en-US" dirty="0"/>
          </a:p>
        </p:txBody>
      </p:sp>
      <p:sp>
        <p:nvSpPr>
          <p:cNvPr id="4" name="TextBox 3">
            <a:extLst>
              <a:ext uri="{FF2B5EF4-FFF2-40B4-BE49-F238E27FC236}">
                <a16:creationId xmlns:a16="http://schemas.microsoft.com/office/drawing/2014/main" id="{CE35AC48-3C1C-62C9-D26A-7E731B662DF2}"/>
              </a:ext>
            </a:extLst>
          </p:cNvPr>
          <p:cNvSpPr txBox="1"/>
          <p:nvPr/>
        </p:nvSpPr>
        <p:spPr>
          <a:xfrm>
            <a:off x="4367694" y="1308655"/>
            <a:ext cx="7241210" cy="5016758"/>
          </a:xfrm>
          <a:prstGeom prst="rect">
            <a:avLst/>
          </a:prstGeom>
          <a:noFill/>
        </p:spPr>
        <p:txBody>
          <a:bodyPr wrap="square">
            <a:spAutoFit/>
          </a:bodyPr>
          <a:lstStyle/>
          <a:p>
            <a:r>
              <a:rPr lang="en-US" sz="2000" dirty="0">
                <a:solidFill>
                  <a:srgbClr val="222222"/>
                </a:solidFill>
                <a:effectLst/>
                <a:ea typeface="Calibri" panose="020F0502020204030204" pitchFamily="34" charset="0"/>
              </a:rPr>
              <a:t>Whatever you choose to do ensure that it nurtures you, makes you feel good and separates you from thinking about work related things. </a:t>
            </a:r>
            <a:endParaRPr lang="en-US" sz="2000" dirty="0">
              <a:effectLst/>
              <a:ea typeface="Calibri" panose="020F0502020204030204" pitchFamily="34" charset="0"/>
            </a:endParaRPr>
          </a:p>
          <a:p>
            <a:r>
              <a:rPr lang="en-US" sz="2000" dirty="0">
                <a:solidFill>
                  <a:srgbClr val="222222"/>
                </a:solidFill>
                <a:effectLst/>
                <a:ea typeface="Calibri" panose="020F0502020204030204" pitchFamily="34" charset="0"/>
              </a:rPr>
              <a:t> </a:t>
            </a:r>
            <a:endParaRPr lang="en-US" sz="2000" dirty="0">
              <a:effectLst/>
              <a:ea typeface="Calibri" panose="020F0502020204030204" pitchFamily="34" charset="0"/>
            </a:endParaRPr>
          </a:p>
          <a:p>
            <a:r>
              <a:rPr lang="en-US" sz="2000" dirty="0">
                <a:solidFill>
                  <a:srgbClr val="222222"/>
                </a:solidFill>
                <a:effectLst/>
                <a:ea typeface="Calibri" panose="020F0502020204030204" pitchFamily="34" charset="0"/>
              </a:rPr>
              <a:t>Consider these tips to aid your wellbeing: </a:t>
            </a:r>
          </a:p>
          <a:p>
            <a:endParaRPr lang="en-US" sz="2000" dirty="0">
              <a:effectLst/>
              <a:ea typeface="Calibri" panose="020F0502020204030204" pitchFamily="34" charset="0"/>
            </a:endParaRPr>
          </a:p>
          <a:p>
            <a:pPr marL="342900" lvl="0" indent="-342900">
              <a:buSzPts val="1000"/>
              <a:buFont typeface="Arial" panose="020B0604020202020204" pitchFamily="34" charset="0"/>
              <a:buChar char="●"/>
            </a:pPr>
            <a:r>
              <a:rPr lang="en-US" sz="2000" dirty="0">
                <a:solidFill>
                  <a:srgbClr val="222222"/>
                </a:solidFill>
                <a:effectLst/>
                <a:ea typeface="Times New Roman" panose="02020603050405020304" pitchFamily="18" charset="0"/>
                <a:cs typeface="Noto Sans Symbols"/>
              </a:rPr>
              <a:t>Make time to schedule regular activities into your daily and weekly routines to give you something to look forward to, e.g. learn a new hobby or take up a new interest.</a:t>
            </a:r>
            <a:endParaRPr lang="en-US" sz="2000" dirty="0">
              <a:effectLst/>
              <a:ea typeface="Noto Sans Symbols"/>
              <a:cs typeface="Noto Sans Symbols"/>
            </a:endParaRPr>
          </a:p>
          <a:p>
            <a:pPr marL="342900" lvl="0" indent="-342900">
              <a:buSzPts val="1000"/>
              <a:buFont typeface="Arial" panose="020B0604020202020204" pitchFamily="34" charset="0"/>
              <a:buChar char="●"/>
            </a:pPr>
            <a:r>
              <a:rPr lang="en-US" sz="2000" dirty="0">
                <a:solidFill>
                  <a:srgbClr val="222222"/>
                </a:solidFill>
                <a:effectLst/>
                <a:ea typeface="Times New Roman" panose="02020603050405020304" pitchFamily="18" charset="0"/>
                <a:cs typeface="Noto Sans Symbols"/>
              </a:rPr>
              <a:t>Take up a new health and wellbeing activity such as yoga, meditation or mindfulness to help your mental wellbeing.</a:t>
            </a:r>
            <a:endParaRPr lang="en-US" sz="2000" dirty="0">
              <a:effectLst/>
              <a:ea typeface="Noto Sans Symbols"/>
              <a:cs typeface="Noto Sans Symbols"/>
            </a:endParaRPr>
          </a:p>
          <a:p>
            <a:pPr marL="342900" lvl="0" indent="-342900">
              <a:buSzPts val="1000"/>
              <a:buFont typeface="Arial" panose="020B0604020202020204" pitchFamily="34" charset="0"/>
              <a:buChar char="●"/>
            </a:pPr>
            <a:r>
              <a:rPr lang="en-US" sz="2000" dirty="0" err="1">
                <a:solidFill>
                  <a:srgbClr val="222222"/>
                </a:solidFill>
                <a:effectLst/>
                <a:ea typeface="Times New Roman" panose="02020603050405020304" pitchFamily="18" charset="0"/>
                <a:cs typeface="Noto Sans Symbols"/>
              </a:rPr>
              <a:t>Prioritise</a:t>
            </a:r>
            <a:r>
              <a:rPr lang="en-US" sz="2000" dirty="0">
                <a:solidFill>
                  <a:srgbClr val="222222"/>
                </a:solidFill>
                <a:effectLst/>
                <a:ea typeface="Times New Roman" panose="02020603050405020304" pitchFamily="18" charset="0"/>
                <a:cs typeface="Noto Sans Symbols"/>
              </a:rPr>
              <a:t> time for friendships to connect with others and avoid feelings of isolation.</a:t>
            </a:r>
            <a:endParaRPr lang="en-US" sz="2000" dirty="0">
              <a:effectLst/>
              <a:ea typeface="Noto Sans Symbols"/>
              <a:cs typeface="Noto Sans Symbols"/>
            </a:endParaRPr>
          </a:p>
          <a:p>
            <a:pPr marL="342900" lvl="0" indent="-342900">
              <a:buSzPts val="1000"/>
              <a:buFont typeface="Arial" panose="020B0604020202020204" pitchFamily="34" charset="0"/>
              <a:buChar char="●"/>
            </a:pPr>
            <a:r>
              <a:rPr lang="en-US" sz="2000" dirty="0">
                <a:solidFill>
                  <a:srgbClr val="222222"/>
                </a:solidFill>
                <a:effectLst/>
                <a:ea typeface="Times New Roman" panose="02020603050405020304" pitchFamily="18" charset="0"/>
                <a:cs typeface="Noto Sans Symbols"/>
              </a:rPr>
              <a:t>Schedule some form of exercise into your daily routine to alleviate stress thereby promoting good physical and mental health. </a:t>
            </a:r>
            <a:endParaRPr lang="en-US" sz="2000" dirty="0">
              <a:effectLst/>
              <a:ea typeface="Noto Sans Symbols"/>
              <a:cs typeface="Noto Sans Symbols"/>
            </a:endParaRPr>
          </a:p>
        </p:txBody>
      </p:sp>
    </p:spTree>
    <p:extLst>
      <p:ext uri="{BB962C8B-B14F-4D97-AF65-F5344CB8AC3E}">
        <p14:creationId xmlns:p14="http://schemas.microsoft.com/office/powerpoint/2010/main" val="25367721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22">
            <a:extLst>
              <a:ext uri="{FF2B5EF4-FFF2-40B4-BE49-F238E27FC236}">
                <a16:creationId xmlns:a16="http://schemas.microsoft.com/office/drawing/2014/main" id="{2E17E911-875F-4DE5-8699-99D9F1805A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24">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26">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28">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Freeform: Shape 30">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3" name="Rectangle 32">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5" y="1410079"/>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5197709-431D-4DC9-B583-AE2407AB5777}"/>
              </a:ext>
            </a:extLst>
          </p:cNvPr>
          <p:cNvSpPr>
            <a:spLocks noGrp="1"/>
          </p:cNvSpPr>
          <p:nvPr>
            <p:ph type="title"/>
          </p:nvPr>
        </p:nvSpPr>
        <p:spPr>
          <a:xfrm>
            <a:off x="466722" y="1250994"/>
            <a:ext cx="3201366" cy="2501980"/>
          </a:xfrm>
        </p:spPr>
        <p:txBody>
          <a:bodyPr anchor="b">
            <a:normAutofit/>
          </a:bodyPr>
          <a:lstStyle/>
          <a:p>
            <a:pPr algn="ctr"/>
            <a:r>
              <a:rPr lang="en-US" sz="4000" b="1" dirty="0">
                <a:solidFill>
                  <a:schemeClr val="bg1"/>
                </a:solidFill>
                <a:effectLst/>
                <a:latin typeface="Calibri" panose="020F0502020204030204" pitchFamily="34" charset="0"/>
                <a:ea typeface="Calibri" panose="020F0502020204030204" pitchFamily="34" charset="0"/>
              </a:rPr>
              <a:t>After</a:t>
            </a:r>
            <a:endParaRPr lang="en-US" sz="4000" dirty="0">
              <a:solidFill>
                <a:schemeClr val="bg1"/>
              </a:solidFill>
              <a:effectLst/>
              <a:latin typeface="Calibri" panose="020F0502020204030204" pitchFamily="34" charset="0"/>
              <a:ea typeface="Calibri" panose="020F0502020204030204" pitchFamily="34" charset="0"/>
            </a:endParaRPr>
          </a:p>
        </p:txBody>
      </p:sp>
      <p:sp>
        <p:nvSpPr>
          <p:cNvPr id="20" name="Content Placeholder 19">
            <a:extLst>
              <a:ext uri="{FF2B5EF4-FFF2-40B4-BE49-F238E27FC236}">
                <a16:creationId xmlns:a16="http://schemas.microsoft.com/office/drawing/2014/main" id="{C7009693-0C31-3B6D-BA58-C0202F9BEFFD}"/>
              </a:ext>
            </a:extLst>
          </p:cNvPr>
          <p:cNvSpPr>
            <a:spLocks noGrp="1"/>
          </p:cNvSpPr>
          <p:nvPr>
            <p:ph idx="1"/>
          </p:nvPr>
        </p:nvSpPr>
        <p:spPr>
          <a:xfrm>
            <a:off x="4581727" y="649480"/>
            <a:ext cx="7143551" cy="5546047"/>
          </a:xfrm>
        </p:spPr>
        <p:txBody>
          <a:bodyPr anchor="ctr">
            <a:normAutofit/>
          </a:bodyPr>
          <a:lstStyle/>
          <a:p>
            <a:pPr marL="0" indent="0">
              <a:buNone/>
            </a:pPr>
            <a:endParaRPr lang="en-US" sz="1800" u="sng" dirty="0">
              <a:solidFill>
                <a:srgbClr val="0563C1"/>
              </a:solidFill>
              <a:effectLst/>
              <a:latin typeface="Calibri" panose="020F0502020204030204" pitchFamily="34" charset="0"/>
              <a:ea typeface="Calibri" panose="020F0502020204030204" pitchFamily="34" charset="0"/>
              <a:hlinkClick r:id="rId3"/>
            </a:endParaRPr>
          </a:p>
          <a:p>
            <a:pPr marL="0" indent="0">
              <a:buNone/>
            </a:pPr>
            <a:endParaRPr lang="en-US" sz="1800" u="sng" dirty="0">
              <a:solidFill>
                <a:srgbClr val="0563C1"/>
              </a:solidFill>
              <a:latin typeface="Calibri" panose="020F0502020204030204" pitchFamily="34" charset="0"/>
              <a:ea typeface="Calibri" panose="020F0502020204030204" pitchFamily="34" charset="0"/>
              <a:hlinkClick r:id="rId3"/>
            </a:endParaRPr>
          </a:p>
          <a:p>
            <a:pPr marL="0" indent="0">
              <a:buNone/>
            </a:pPr>
            <a:endParaRPr lang="en-US" sz="1800" u="sng" dirty="0">
              <a:solidFill>
                <a:srgbClr val="0563C1"/>
              </a:solidFill>
              <a:effectLst/>
              <a:latin typeface="Calibri" panose="020F0502020204030204" pitchFamily="34" charset="0"/>
              <a:ea typeface="Calibri" panose="020F0502020204030204" pitchFamily="34" charset="0"/>
              <a:hlinkClick r:id="rId3"/>
            </a:endParaRPr>
          </a:p>
          <a:p>
            <a:pPr marL="0" indent="0">
              <a:buNone/>
            </a:pPr>
            <a:endParaRPr lang="en-US" sz="1800" u="sng" dirty="0">
              <a:solidFill>
                <a:srgbClr val="0563C1"/>
              </a:solidFill>
              <a:latin typeface="Calibri" panose="020F0502020204030204" pitchFamily="34" charset="0"/>
              <a:ea typeface="Calibri" panose="020F0502020204030204" pitchFamily="34" charset="0"/>
              <a:hlinkClick r:id="rId3"/>
            </a:endParaRPr>
          </a:p>
          <a:p>
            <a:pPr marL="0" indent="0">
              <a:buNone/>
            </a:pPr>
            <a:endParaRPr lang="en-US" sz="1800" u="sng" dirty="0">
              <a:solidFill>
                <a:srgbClr val="0563C1"/>
              </a:solidFill>
              <a:effectLst/>
              <a:latin typeface="Calibri" panose="020F0502020204030204" pitchFamily="34" charset="0"/>
              <a:ea typeface="Calibri" panose="020F0502020204030204" pitchFamily="34" charset="0"/>
              <a:hlinkClick r:id="rId3"/>
            </a:endParaRPr>
          </a:p>
          <a:p>
            <a:pPr marL="0" indent="0">
              <a:buNone/>
            </a:pPr>
            <a:endParaRPr lang="en-US" sz="1800" u="sng" dirty="0">
              <a:solidFill>
                <a:srgbClr val="0563C1"/>
              </a:solidFill>
              <a:latin typeface="Calibri" panose="020F0502020204030204" pitchFamily="34" charset="0"/>
              <a:ea typeface="Calibri" panose="020F0502020204030204" pitchFamily="34" charset="0"/>
              <a:hlinkClick r:id="rId3"/>
            </a:endParaRPr>
          </a:p>
          <a:p>
            <a:pPr marL="0" indent="0">
              <a:buNone/>
            </a:pPr>
            <a:endParaRPr lang="en-US" sz="1800" u="sng" dirty="0">
              <a:solidFill>
                <a:srgbClr val="0563C1"/>
              </a:solidFill>
              <a:effectLst/>
              <a:latin typeface="Calibri" panose="020F0502020204030204" pitchFamily="34" charset="0"/>
              <a:ea typeface="Calibri" panose="020F0502020204030204" pitchFamily="34" charset="0"/>
              <a:hlinkClick r:id="rId3"/>
            </a:endParaRPr>
          </a:p>
          <a:p>
            <a:pPr marL="0" indent="0">
              <a:buNone/>
            </a:pPr>
            <a:endParaRPr lang="en-US" sz="1800" u="sng" dirty="0">
              <a:solidFill>
                <a:srgbClr val="0563C1"/>
              </a:solidFill>
              <a:latin typeface="Calibri" panose="020F0502020204030204" pitchFamily="34" charset="0"/>
              <a:ea typeface="Calibri" panose="020F0502020204030204" pitchFamily="34" charset="0"/>
              <a:hlinkClick r:id="rId3"/>
            </a:endParaRPr>
          </a:p>
          <a:p>
            <a:pPr marL="0" indent="0">
              <a:buNone/>
            </a:pPr>
            <a:endParaRPr lang="en-US" sz="1800" u="sng" dirty="0">
              <a:solidFill>
                <a:srgbClr val="0563C1"/>
              </a:solidFill>
              <a:effectLst/>
              <a:latin typeface="Calibri" panose="020F0502020204030204" pitchFamily="34" charset="0"/>
              <a:ea typeface="Calibri" panose="020F0502020204030204" pitchFamily="34" charset="0"/>
              <a:hlinkClick r:id="rId3"/>
            </a:endParaRPr>
          </a:p>
          <a:p>
            <a:pPr marL="0" indent="0">
              <a:buNone/>
            </a:pPr>
            <a:endParaRPr lang="en-US" sz="1800" u="sng" dirty="0">
              <a:solidFill>
                <a:srgbClr val="0563C1"/>
              </a:solidFill>
              <a:latin typeface="Calibri" panose="020F0502020204030204" pitchFamily="34" charset="0"/>
              <a:ea typeface="Calibri" panose="020F0502020204030204" pitchFamily="34" charset="0"/>
              <a:hlinkClick r:id="rId3"/>
            </a:endParaRPr>
          </a:p>
          <a:p>
            <a:pPr marL="0" indent="0">
              <a:buNone/>
            </a:pPr>
            <a:endParaRPr lang="en-US" sz="1800" u="sng" dirty="0">
              <a:solidFill>
                <a:srgbClr val="0563C1"/>
              </a:solidFill>
              <a:effectLst/>
              <a:latin typeface="Calibri" panose="020F0502020204030204" pitchFamily="34" charset="0"/>
              <a:ea typeface="Calibri" panose="020F0502020204030204" pitchFamily="34" charset="0"/>
              <a:hlinkClick r:id="rId3"/>
            </a:endParaRPr>
          </a:p>
          <a:p>
            <a:pPr marL="0" indent="0">
              <a:buNone/>
            </a:pPr>
            <a:endParaRPr lang="en-US" sz="1800" u="sng" dirty="0">
              <a:solidFill>
                <a:srgbClr val="0563C1"/>
              </a:solidFill>
              <a:latin typeface="Calibri" panose="020F0502020204030204" pitchFamily="34" charset="0"/>
              <a:ea typeface="Calibri" panose="020F0502020204030204" pitchFamily="34" charset="0"/>
              <a:hlinkClick r:id="rId3"/>
            </a:endParaRPr>
          </a:p>
          <a:p>
            <a:pPr marL="0" indent="0">
              <a:buNone/>
            </a:pPr>
            <a:r>
              <a:rPr lang="en-US" sz="1800" u="sng" dirty="0">
                <a:solidFill>
                  <a:srgbClr val="0563C1"/>
                </a:solidFill>
                <a:effectLst/>
                <a:latin typeface="Calibri" panose="020F0502020204030204" pitchFamily="34" charset="0"/>
                <a:ea typeface="Calibri" panose="020F0502020204030204" pitchFamily="34" charset="0"/>
                <a:hlinkClick r:id="rId3"/>
              </a:rPr>
              <a:t>https://www.isana.nz/toolkit/critical-incident-management/debriefing-critical-incidents</a:t>
            </a:r>
            <a:endParaRPr lang="en-US" sz="1800" dirty="0">
              <a:effectLst/>
              <a:latin typeface="Calibri" panose="020F0502020204030204" pitchFamily="34" charset="0"/>
              <a:ea typeface="Calibri" panose="020F0502020204030204" pitchFamily="34" charset="0"/>
            </a:endParaRPr>
          </a:p>
          <a:p>
            <a:pPr marL="0" indent="0">
              <a:buNone/>
            </a:pPr>
            <a:endParaRPr lang="en-US" dirty="0"/>
          </a:p>
        </p:txBody>
      </p:sp>
      <p:pic>
        <p:nvPicPr>
          <p:cNvPr id="3" name="Picture 2">
            <a:extLst>
              <a:ext uri="{FF2B5EF4-FFF2-40B4-BE49-F238E27FC236}">
                <a16:creationId xmlns:a16="http://schemas.microsoft.com/office/drawing/2014/main" id="{2E8E0E5C-76E7-CDFA-D33D-A4F1B3436F71}"/>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81727" y="768626"/>
            <a:ext cx="6947673" cy="3587390"/>
          </a:xfrm>
          <a:prstGeom prst="rect">
            <a:avLst/>
          </a:prstGeom>
          <a:noFill/>
          <a:ln>
            <a:noFill/>
          </a:ln>
        </p:spPr>
      </p:pic>
    </p:spTree>
    <p:extLst>
      <p:ext uri="{BB962C8B-B14F-4D97-AF65-F5344CB8AC3E}">
        <p14:creationId xmlns:p14="http://schemas.microsoft.com/office/powerpoint/2010/main" val="18914115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22">
            <a:extLst>
              <a:ext uri="{FF2B5EF4-FFF2-40B4-BE49-F238E27FC236}">
                <a16:creationId xmlns:a16="http://schemas.microsoft.com/office/drawing/2014/main" id="{2E17E911-875F-4DE5-8699-99D9F1805A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24">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26">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28">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Freeform: Shape 30">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3" name="Rectangle 32">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5" y="1410079"/>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5197709-431D-4DC9-B583-AE2407AB5777}"/>
              </a:ext>
            </a:extLst>
          </p:cNvPr>
          <p:cNvSpPr>
            <a:spLocks noGrp="1"/>
          </p:cNvSpPr>
          <p:nvPr>
            <p:ph type="title"/>
          </p:nvPr>
        </p:nvSpPr>
        <p:spPr>
          <a:xfrm>
            <a:off x="466722" y="1250993"/>
            <a:ext cx="3201366" cy="3572797"/>
          </a:xfrm>
        </p:spPr>
        <p:txBody>
          <a:bodyPr anchor="b">
            <a:normAutofit/>
          </a:bodyPr>
          <a:lstStyle/>
          <a:p>
            <a:pPr algn="ctr">
              <a:lnSpc>
                <a:spcPct val="107000"/>
              </a:lnSpc>
              <a:spcAft>
                <a:spcPts val="800"/>
              </a:spcAft>
            </a:pPr>
            <a:r>
              <a:rPr lang="en-NZ" sz="40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Why do you need to debrief after a critical incident?</a:t>
            </a:r>
          </a:p>
        </p:txBody>
      </p:sp>
      <p:sp>
        <p:nvSpPr>
          <p:cNvPr id="20" name="Content Placeholder 19">
            <a:extLst>
              <a:ext uri="{FF2B5EF4-FFF2-40B4-BE49-F238E27FC236}">
                <a16:creationId xmlns:a16="http://schemas.microsoft.com/office/drawing/2014/main" id="{C7009693-0C31-3B6D-BA58-C0202F9BEFFD}"/>
              </a:ext>
            </a:extLst>
          </p:cNvPr>
          <p:cNvSpPr>
            <a:spLocks noGrp="1"/>
          </p:cNvSpPr>
          <p:nvPr>
            <p:ph idx="1"/>
          </p:nvPr>
        </p:nvSpPr>
        <p:spPr>
          <a:xfrm>
            <a:off x="4581727" y="649480"/>
            <a:ext cx="7143551" cy="5546047"/>
          </a:xfrm>
        </p:spPr>
        <p:txBody>
          <a:bodyPr anchor="ctr">
            <a:normAutofit/>
          </a:bodyPr>
          <a:lstStyle/>
          <a:p>
            <a:pPr marL="0" indent="0">
              <a:buNone/>
            </a:pPr>
            <a:endParaRPr lang="en-US" dirty="0"/>
          </a:p>
          <a:p>
            <a:pPr marL="0" indent="0">
              <a:buNone/>
            </a:pPr>
            <a:endParaRPr lang="en-US" dirty="0"/>
          </a:p>
        </p:txBody>
      </p:sp>
      <p:sp>
        <p:nvSpPr>
          <p:cNvPr id="4" name="TextBox 3">
            <a:extLst>
              <a:ext uri="{FF2B5EF4-FFF2-40B4-BE49-F238E27FC236}">
                <a16:creationId xmlns:a16="http://schemas.microsoft.com/office/drawing/2014/main" id="{E61466AC-BC40-958B-C907-578A00927996}"/>
              </a:ext>
            </a:extLst>
          </p:cNvPr>
          <p:cNvSpPr txBox="1"/>
          <p:nvPr/>
        </p:nvSpPr>
        <p:spPr>
          <a:xfrm>
            <a:off x="4367694" y="2001152"/>
            <a:ext cx="7055679" cy="2585323"/>
          </a:xfrm>
          <a:prstGeom prst="rect">
            <a:avLst/>
          </a:prstGeom>
          <a:noFill/>
        </p:spPr>
        <p:txBody>
          <a:bodyPr wrap="square">
            <a:spAutoFit/>
          </a:bodyPr>
          <a:lstStyle/>
          <a:p>
            <a:pPr marL="457200"/>
            <a:r>
              <a:rPr lang="en-US" sz="1800" b="1" u="sng" dirty="0">
                <a:solidFill>
                  <a:srgbClr val="343A40"/>
                </a:solidFill>
                <a:effectLst/>
                <a:latin typeface="DM Sans" pitchFamily="2" charset="0"/>
                <a:ea typeface="Calibri" panose="020F0502020204030204" pitchFamily="34" charset="0"/>
                <a:hlinkClick r:id="rId3"/>
              </a:rPr>
              <a:t>1. Why do you need to debrief after a critical incident?</a:t>
            </a:r>
            <a:endParaRPr lang="en-US" sz="2000" dirty="0">
              <a:effectLst/>
              <a:latin typeface="Calibri" panose="020F0502020204030204" pitchFamily="34" charset="0"/>
              <a:ea typeface="Calibri" panose="020F0502020204030204" pitchFamily="34" charset="0"/>
            </a:endParaRPr>
          </a:p>
          <a:p>
            <a:pPr marL="457200"/>
            <a:r>
              <a:rPr lang="en-US" sz="1800" b="1" u="sng" dirty="0">
                <a:solidFill>
                  <a:srgbClr val="343A40"/>
                </a:solidFill>
                <a:effectLst/>
                <a:latin typeface="DM Sans" pitchFamily="2" charset="0"/>
                <a:ea typeface="Calibri" panose="020F0502020204030204" pitchFamily="34" charset="0"/>
                <a:hlinkClick r:id="rId4"/>
              </a:rPr>
              <a:t>2. Be clear – what outcomes do you want your debrief to achieve?</a:t>
            </a:r>
            <a:endParaRPr lang="en-US" sz="2000" dirty="0">
              <a:effectLst/>
              <a:latin typeface="Calibri" panose="020F0502020204030204" pitchFamily="34" charset="0"/>
              <a:ea typeface="Calibri" panose="020F0502020204030204" pitchFamily="34" charset="0"/>
            </a:endParaRPr>
          </a:p>
          <a:p>
            <a:pPr marL="457200"/>
            <a:r>
              <a:rPr lang="en-US" sz="1800" u="sng" dirty="0">
                <a:solidFill>
                  <a:srgbClr val="343A40"/>
                </a:solidFill>
                <a:effectLst/>
                <a:latin typeface="DM Sans" pitchFamily="2" charset="0"/>
                <a:ea typeface="Calibri" panose="020F0502020204030204" pitchFamily="34" charset="0"/>
                <a:hlinkClick r:id="rId5"/>
              </a:rPr>
              <a:t>A.   Critical incident plan   </a:t>
            </a:r>
            <a:endParaRPr lang="en-US" sz="2000" dirty="0">
              <a:effectLst/>
              <a:latin typeface="Calibri" panose="020F0502020204030204" pitchFamily="34" charset="0"/>
              <a:ea typeface="Calibri" panose="020F0502020204030204" pitchFamily="34" charset="0"/>
            </a:endParaRPr>
          </a:p>
          <a:p>
            <a:pPr marL="457200"/>
            <a:r>
              <a:rPr lang="en-US" sz="1800" u="sng" dirty="0">
                <a:solidFill>
                  <a:srgbClr val="343A40"/>
                </a:solidFill>
                <a:effectLst/>
                <a:latin typeface="DM Sans" pitchFamily="2" charset="0"/>
                <a:ea typeface="Calibri" panose="020F0502020204030204" pitchFamily="34" charset="0"/>
                <a:hlinkClick r:id="rId6"/>
              </a:rPr>
              <a:t>B.   International student understanding of what to do in a critical incident   </a:t>
            </a:r>
            <a:endParaRPr lang="en-US" sz="2000" dirty="0">
              <a:effectLst/>
              <a:latin typeface="Calibri" panose="020F0502020204030204" pitchFamily="34" charset="0"/>
              <a:ea typeface="Calibri" panose="020F0502020204030204" pitchFamily="34" charset="0"/>
            </a:endParaRPr>
          </a:p>
          <a:p>
            <a:pPr marL="457200"/>
            <a:r>
              <a:rPr lang="en-US" sz="1800" u="sng" dirty="0">
                <a:solidFill>
                  <a:srgbClr val="343A40"/>
                </a:solidFill>
                <a:effectLst/>
                <a:latin typeface="DM Sans" pitchFamily="2" charset="0"/>
                <a:ea typeface="Calibri" panose="020F0502020204030204" pitchFamily="34" charset="0"/>
                <a:hlinkClick r:id="rId7"/>
              </a:rPr>
              <a:t>C. Self-review   </a:t>
            </a:r>
            <a:endParaRPr lang="en-US" sz="2000" dirty="0">
              <a:effectLst/>
              <a:latin typeface="Calibri" panose="020F0502020204030204" pitchFamily="34" charset="0"/>
              <a:ea typeface="Calibri" panose="020F0502020204030204" pitchFamily="34" charset="0"/>
            </a:endParaRPr>
          </a:p>
          <a:p>
            <a:pPr marL="457200"/>
            <a:r>
              <a:rPr lang="en-US" sz="1800" b="1" u="sng" dirty="0">
                <a:solidFill>
                  <a:srgbClr val="343A40"/>
                </a:solidFill>
                <a:effectLst/>
                <a:latin typeface="DM Sans" pitchFamily="2" charset="0"/>
                <a:ea typeface="Calibri" panose="020F0502020204030204" pitchFamily="34" charset="0"/>
                <a:hlinkClick r:id="rId8"/>
              </a:rPr>
              <a:t>3. Summary</a:t>
            </a:r>
            <a:endParaRPr lang="en-US" sz="2000" dirty="0">
              <a:effectLst/>
              <a:latin typeface="Calibri" panose="020F0502020204030204" pitchFamily="34" charset="0"/>
              <a:ea typeface="Calibri" panose="020F0502020204030204" pitchFamily="34" charset="0"/>
            </a:endParaRPr>
          </a:p>
          <a:p>
            <a:pPr marL="457200"/>
            <a:r>
              <a:rPr lang="en-US" sz="1800" b="1" u="sng" dirty="0">
                <a:solidFill>
                  <a:srgbClr val="343A40"/>
                </a:solidFill>
                <a:effectLst/>
                <a:latin typeface="DM Sans" pitchFamily="2" charset="0"/>
                <a:ea typeface="Calibri" panose="020F0502020204030204" pitchFamily="34" charset="0"/>
                <a:hlinkClick r:id="rId9"/>
              </a:rPr>
              <a:t>4. Acknowledgements</a:t>
            </a:r>
            <a:endParaRPr lang="en-US" sz="20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7707971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22">
            <a:extLst>
              <a:ext uri="{FF2B5EF4-FFF2-40B4-BE49-F238E27FC236}">
                <a16:creationId xmlns:a16="http://schemas.microsoft.com/office/drawing/2014/main" id="{2E17E911-875F-4DE5-8699-99D9F1805A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24">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26">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28">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Freeform: Shape 30">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3" name="Rectangle 32">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5" y="1410079"/>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5197709-431D-4DC9-B583-AE2407AB5777}"/>
              </a:ext>
            </a:extLst>
          </p:cNvPr>
          <p:cNvSpPr>
            <a:spLocks noGrp="1"/>
          </p:cNvSpPr>
          <p:nvPr>
            <p:ph type="title"/>
          </p:nvPr>
        </p:nvSpPr>
        <p:spPr>
          <a:xfrm>
            <a:off x="466722" y="1736035"/>
            <a:ext cx="3201366" cy="3087755"/>
          </a:xfrm>
        </p:spPr>
        <p:txBody>
          <a:bodyPr anchor="b">
            <a:noAutofit/>
          </a:bodyPr>
          <a:lstStyle/>
          <a:p>
            <a:pPr>
              <a:spcAft>
                <a:spcPts val="750"/>
              </a:spcAft>
            </a:pPr>
            <a:br>
              <a:rPr lang="en-US" sz="4000" b="1" dirty="0">
                <a:solidFill>
                  <a:schemeClr val="bg1"/>
                </a:solidFill>
                <a:effectLst/>
                <a:latin typeface="DM Sans" pitchFamily="2" charset="0"/>
                <a:ea typeface="Calibri" panose="020F0502020204030204" pitchFamily="34" charset="0"/>
              </a:rPr>
            </a:br>
            <a:r>
              <a:rPr lang="en-US" sz="4000" b="1" dirty="0">
                <a:solidFill>
                  <a:schemeClr val="bg1"/>
                </a:solidFill>
                <a:effectLst/>
                <a:latin typeface="DM Sans" pitchFamily="2" charset="0"/>
                <a:ea typeface="Calibri" panose="020F0502020204030204" pitchFamily="34" charset="0"/>
              </a:rPr>
              <a:t>The debrief:</a:t>
            </a:r>
            <a:r>
              <a:rPr lang="en-US" sz="4000" dirty="0">
                <a:solidFill>
                  <a:schemeClr val="bg1"/>
                </a:solidFill>
                <a:effectLst/>
                <a:latin typeface="DM Sans" pitchFamily="2" charset="0"/>
                <a:ea typeface="Calibri" panose="020F0502020204030204" pitchFamily="34" charset="0"/>
              </a:rPr>
              <a:t> </a:t>
            </a:r>
            <a:r>
              <a:rPr lang="en-US" sz="4000" b="1" dirty="0">
                <a:solidFill>
                  <a:schemeClr val="bg1"/>
                </a:solidFill>
                <a:effectLst/>
                <a:latin typeface="DM Sans" pitchFamily="2" charset="0"/>
                <a:ea typeface="Calibri" panose="020F0502020204030204" pitchFamily="34" charset="0"/>
              </a:rPr>
              <a:t>a source of ‘must have’ information after a critical incident </a:t>
            </a:r>
            <a:endParaRPr lang="en-US" sz="4000" dirty="0">
              <a:solidFill>
                <a:schemeClr val="bg1"/>
              </a:solidFill>
              <a:effectLst/>
              <a:latin typeface="Times New Roman" panose="02020603050405020304" pitchFamily="18" charset="0"/>
              <a:ea typeface="Calibri" panose="020F0502020204030204" pitchFamily="34" charset="0"/>
            </a:endParaRPr>
          </a:p>
        </p:txBody>
      </p:sp>
      <p:sp>
        <p:nvSpPr>
          <p:cNvPr id="20" name="Content Placeholder 19">
            <a:extLst>
              <a:ext uri="{FF2B5EF4-FFF2-40B4-BE49-F238E27FC236}">
                <a16:creationId xmlns:a16="http://schemas.microsoft.com/office/drawing/2014/main" id="{C7009693-0C31-3B6D-BA58-C0202F9BEFFD}"/>
              </a:ext>
            </a:extLst>
          </p:cNvPr>
          <p:cNvSpPr>
            <a:spLocks noGrp="1"/>
          </p:cNvSpPr>
          <p:nvPr>
            <p:ph idx="1"/>
          </p:nvPr>
        </p:nvSpPr>
        <p:spPr>
          <a:xfrm>
            <a:off x="4581727" y="649480"/>
            <a:ext cx="7143551" cy="5546047"/>
          </a:xfrm>
        </p:spPr>
        <p:txBody>
          <a:bodyPr anchor="ctr">
            <a:normAutofit/>
          </a:bodyPr>
          <a:lstStyle/>
          <a:p>
            <a:pPr marL="0" indent="0">
              <a:buNone/>
            </a:pPr>
            <a:endParaRPr lang="en-US" dirty="0"/>
          </a:p>
          <a:p>
            <a:pPr marL="0" indent="0">
              <a:buNone/>
            </a:pPr>
            <a:endParaRPr lang="en-US" dirty="0"/>
          </a:p>
        </p:txBody>
      </p:sp>
      <p:sp>
        <p:nvSpPr>
          <p:cNvPr id="4" name="TextBox 3">
            <a:extLst>
              <a:ext uri="{FF2B5EF4-FFF2-40B4-BE49-F238E27FC236}">
                <a16:creationId xmlns:a16="http://schemas.microsoft.com/office/drawing/2014/main" id="{E61466AC-BC40-958B-C907-578A00927996}"/>
              </a:ext>
            </a:extLst>
          </p:cNvPr>
          <p:cNvSpPr txBox="1"/>
          <p:nvPr/>
        </p:nvSpPr>
        <p:spPr>
          <a:xfrm>
            <a:off x="4367694" y="2001152"/>
            <a:ext cx="7055679" cy="2821285"/>
          </a:xfrm>
          <a:prstGeom prst="rect">
            <a:avLst/>
          </a:prstGeom>
          <a:noFill/>
        </p:spPr>
        <p:txBody>
          <a:bodyPr wrap="square">
            <a:spAutoFit/>
          </a:bodyPr>
          <a:lstStyle/>
          <a:p>
            <a:pPr>
              <a:spcAft>
                <a:spcPts val="750"/>
              </a:spcAft>
            </a:pPr>
            <a:r>
              <a:rPr lang="en-US" sz="1800" b="1" dirty="0">
                <a:solidFill>
                  <a:srgbClr val="333333"/>
                </a:solidFill>
                <a:effectLst/>
                <a:latin typeface="DM Sans" pitchFamily="2" charset="0"/>
                <a:ea typeface="Calibri" panose="020F0502020204030204" pitchFamily="34" charset="0"/>
              </a:rPr>
              <a:t>The debrief:</a:t>
            </a:r>
            <a:r>
              <a:rPr lang="en-US" sz="1800" dirty="0">
                <a:solidFill>
                  <a:srgbClr val="333333"/>
                </a:solidFill>
                <a:effectLst/>
                <a:latin typeface="DM Sans" pitchFamily="2" charset="0"/>
                <a:ea typeface="Calibri" panose="020F0502020204030204" pitchFamily="34" charset="0"/>
              </a:rPr>
              <a:t> </a:t>
            </a:r>
            <a:r>
              <a:rPr lang="en-US" sz="1800" b="1" dirty="0">
                <a:solidFill>
                  <a:srgbClr val="333333"/>
                </a:solidFill>
                <a:effectLst/>
                <a:latin typeface="DM Sans" pitchFamily="2" charset="0"/>
                <a:ea typeface="Calibri" panose="020F0502020204030204" pitchFamily="34" charset="0"/>
              </a:rPr>
              <a:t>a source of ‘must have’ information after a critical incident </a:t>
            </a:r>
            <a:endParaRPr lang="en-US" sz="1800" dirty="0">
              <a:effectLst/>
              <a:latin typeface="Times New Roman" panose="02020603050405020304" pitchFamily="18" charset="0"/>
              <a:ea typeface="Calibri" panose="020F0502020204030204" pitchFamily="34" charset="0"/>
            </a:endParaRPr>
          </a:p>
          <a:p>
            <a:pPr algn="l">
              <a:spcAft>
                <a:spcPts val="750"/>
              </a:spcAft>
            </a:pPr>
            <a:r>
              <a:rPr lang="en-US" sz="1800" dirty="0">
                <a:solidFill>
                  <a:srgbClr val="333333"/>
                </a:solidFill>
                <a:effectLst/>
                <a:latin typeface="DM Sans" pitchFamily="2" charset="0"/>
                <a:ea typeface="Calibri" panose="020F0502020204030204" pitchFamily="34" charset="0"/>
              </a:rPr>
              <a:t>Debriefing with staff, international students and other internal and external stakeholders after a critical incident provides an opportunity to learn and improve processes in place. </a:t>
            </a:r>
            <a:endParaRPr lang="en-US" sz="1800" dirty="0">
              <a:effectLst/>
              <a:latin typeface="Times New Roman" panose="02020603050405020304" pitchFamily="18" charset="0"/>
              <a:ea typeface="Calibri" panose="020F0502020204030204" pitchFamily="34" charset="0"/>
            </a:endParaRPr>
          </a:p>
          <a:p>
            <a:r>
              <a:rPr lang="en-US" sz="1800" b="1" dirty="0">
                <a:solidFill>
                  <a:srgbClr val="333333"/>
                </a:solidFill>
                <a:effectLst/>
                <a:latin typeface="DM Sans" pitchFamily="2" charset="0"/>
                <a:ea typeface="Calibri" panose="020F0502020204030204" pitchFamily="34" charset="0"/>
                <a:cs typeface="Calibri" panose="020F0502020204030204" pitchFamily="34" charset="0"/>
              </a:rPr>
              <a:t>Is there a best time to debrief after a critical incident?</a:t>
            </a:r>
          </a:p>
          <a:p>
            <a:endParaRPr lang="en-US" b="1" dirty="0">
              <a:solidFill>
                <a:srgbClr val="333333"/>
              </a:solidFill>
              <a:latin typeface="DM Sans" pitchFamily="2" charset="0"/>
              <a:ea typeface="Calibri" panose="020F0502020204030204" pitchFamily="34" charset="0"/>
              <a:cs typeface="Calibri" panose="020F0502020204030204" pitchFamily="34" charset="0"/>
            </a:endParaRPr>
          </a:p>
          <a:p>
            <a:endParaRPr lang="en-US" sz="1800" dirty="0">
              <a:effectLst/>
              <a:latin typeface="Calibri" panose="020F0502020204030204" pitchFamily="34" charset="0"/>
              <a:ea typeface="Calibri" panose="020F0502020204030204" pitchFamily="34" charset="0"/>
            </a:endParaRPr>
          </a:p>
          <a:p>
            <a:pPr marL="457200"/>
            <a:endParaRPr lang="en-US" sz="2000" dirty="0">
              <a:effectLst/>
              <a:latin typeface="Calibri" panose="020F0502020204030204" pitchFamily="34" charset="0"/>
              <a:ea typeface="Calibri" panose="020F0502020204030204" pitchFamily="34" charset="0"/>
            </a:endParaRPr>
          </a:p>
        </p:txBody>
      </p:sp>
      <p:pic>
        <p:nvPicPr>
          <p:cNvPr id="3" name="Picture 2" descr="A picture containing text, screenshot, font, yellow&#10;&#10;Description automatically generated">
            <a:extLst>
              <a:ext uri="{FF2B5EF4-FFF2-40B4-BE49-F238E27FC236}">
                <a16:creationId xmlns:a16="http://schemas.microsoft.com/office/drawing/2014/main" id="{CC214B48-660C-E00F-B4E5-B6E72E9A978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04546" y="4174433"/>
            <a:ext cx="7488670" cy="2491409"/>
          </a:xfrm>
          <a:prstGeom prst="rect">
            <a:avLst/>
          </a:prstGeom>
          <a:noFill/>
          <a:ln>
            <a:noFill/>
          </a:ln>
        </p:spPr>
      </p:pic>
    </p:spTree>
    <p:extLst>
      <p:ext uri="{BB962C8B-B14F-4D97-AF65-F5344CB8AC3E}">
        <p14:creationId xmlns:p14="http://schemas.microsoft.com/office/powerpoint/2010/main" val="13824410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5" name="Rectangle 24">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Freeform: Shape 32">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5" name="Rectangle 34">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itle 15">
            <a:extLst>
              <a:ext uri="{FF2B5EF4-FFF2-40B4-BE49-F238E27FC236}">
                <a16:creationId xmlns:a16="http://schemas.microsoft.com/office/drawing/2014/main" id="{D45998D4-68FC-4DBB-AC5E-79645D4A81D8}"/>
              </a:ext>
            </a:extLst>
          </p:cNvPr>
          <p:cNvSpPr>
            <a:spLocks noGrp="1"/>
          </p:cNvSpPr>
          <p:nvPr>
            <p:ph type="title"/>
          </p:nvPr>
        </p:nvSpPr>
        <p:spPr>
          <a:xfrm>
            <a:off x="466722" y="586855"/>
            <a:ext cx="3201366" cy="3387497"/>
          </a:xfrm>
        </p:spPr>
        <p:txBody>
          <a:bodyPr anchor="b">
            <a:normAutofit/>
          </a:bodyPr>
          <a:lstStyle/>
          <a:p>
            <a:pPr algn="ctr"/>
            <a:r>
              <a:rPr lang="en-US" sz="4000" b="1" dirty="0">
                <a:solidFill>
                  <a:schemeClr val="bg1"/>
                </a:solidFill>
                <a:effectLst/>
                <a:latin typeface="Calibri" panose="020F0502020204030204" pitchFamily="34" charset="0"/>
                <a:ea typeface="Calibri" panose="020F0502020204030204" pitchFamily="34" charset="0"/>
              </a:rPr>
              <a:t>OVERVIEW</a:t>
            </a:r>
            <a:br>
              <a:rPr lang="en-US" sz="4000" dirty="0">
                <a:solidFill>
                  <a:schemeClr val="bg1"/>
                </a:solidFill>
                <a:effectLst/>
                <a:latin typeface="Calibri" panose="020F0502020204030204" pitchFamily="34" charset="0"/>
                <a:ea typeface="Calibri" panose="020F0502020204030204" pitchFamily="34" charset="0"/>
              </a:rPr>
            </a:br>
            <a:br>
              <a:rPr lang="en-NZ" sz="1800" dirty="0">
                <a:effectLst/>
                <a:latin typeface="Calibri" panose="020F0502020204030204" pitchFamily="34" charset="0"/>
                <a:ea typeface="Calibri" panose="020F0502020204030204" pitchFamily="34" charset="0"/>
                <a:cs typeface="Times New Roman" panose="02020603050405020304" pitchFamily="18" charset="0"/>
              </a:rPr>
            </a:br>
            <a:endParaRPr lang="en-NZ" sz="4000" dirty="0">
              <a:solidFill>
                <a:srgbClr val="FFFFFF"/>
              </a:solidFill>
            </a:endParaRPr>
          </a:p>
        </p:txBody>
      </p:sp>
      <p:sp>
        <p:nvSpPr>
          <p:cNvPr id="18" name="Content Placeholder 17">
            <a:extLst>
              <a:ext uri="{FF2B5EF4-FFF2-40B4-BE49-F238E27FC236}">
                <a16:creationId xmlns:a16="http://schemas.microsoft.com/office/drawing/2014/main" id="{27739356-24CC-4375-B5EB-38C117397F83}"/>
              </a:ext>
            </a:extLst>
          </p:cNvPr>
          <p:cNvSpPr>
            <a:spLocks noGrp="1"/>
          </p:cNvSpPr>
          <p:nvPr>
            <p:ph idx="1"/>
          </p:nvPr>
        </p:nvSpPr>
        <p:spPr>
          <a:xfrm>
            <a:off x="4810259" y="649480"/>
            <a:ext cx="6555347" cy="5546047"/>
          </a:xfrm>
        </p:spPr>
        <p:txBody>
          <a:bodyPr anchor="ctr">
            <a:normAutofit/>
          </a:bodyPr>
          <a:lstStyle/>
          <a:p>
            <a:pPr marL="0" indent="0" algn="just">
              <a:buNone/>
            </a:pPr>
            <a:r>
              <a:rPr lang="en-US" sz="2400" dirty="0">
                <a:effectLst/>
                <a:latin typeface="Calibri" panose="020F0502020204030204" pitchFamily="34" charset="0"/>
                <a:ea typeface="Calibri" panose="020F0502020204030204" pitchFamily="34" charset="0"/>
              </a:rPr>
              <a:t>We will provide an oversight of components of Critical incident management for international students including:</a:t>
            </a:r>
          </a:p>
          <a:p>
            <a:pPr marL="0" indent="0" algn="just">
              <a:buNone/>
            </a:pPr>
            <a:endParaRPr lang="en-US" sz="2400" dirty="0">
              <a:effectLst/>
              <a:latin typeface="Calibri" panose="020F0502020204030204" pitchFamily="34" charset="0"/>
              <a:ea typeface="Calibri" panose="020F0502020204030204" pitchFamily="34" charset="0"/>
            </a:endParaRPr>
          </a:p>
          <a:p>
            <a:pPr marL="0" indent="0" algn="just">
              <a:buNone/>
            </a:pPr>
            <a:r>
              <a:rPr lang="en-US" sz="2400" b="1" dirty="0">
                <a:effectLst/>
                <a:latin typeface="Calibri" panose="020F0502020204030204" pitchFamily="34" charset="0"/>
                <a:ea typeface="Calibri" panose="020F0502020204030204" pitchFamily="34" charset="0"/>
              </a:rPr>
              <a:t>Before</a:t>
            </a:r>
          </a:p>
          <a:p>
            <a:pPr marL="342900" lvl="0" indent="-342900" algn="just">
              <a:buFont typeface="Symbol" panose="05050102010706020507" pitchFamily="18" charset="2"/>
              <a:buChar char=""/>
            </a:pPr>
            <a:r>
              <a:rPr lang="en-US" sz="2400" dirty="0">
                <a:effectLst/>
                <a:latin typeface="Calibri" panose="020F0502020204030204" pitchFamily="34" charset="0"/>
                <a:ea typeface="Times New Roman" panose="02020603050405020304" pitchFamily="18" charset="0"/>
              </a:rPr>
              <a:t>Developing a tailored critical incident plan</a:t>
            </a:r>
            <a:endParaRPr lang="en-US" sz="2400" dirty="0">
              <a:effectLst/>
              <a:latin typeface="Calibri" panose="020F0502020204030204" pitchFamily="34" charset="0"/>
              <a:ea typeface="Calibri" panose="020F0502020204030204" pitchFamily="34" charset="0"/>
            </a:endParaRPr>
          </a:p>
          <a:p>
            <a:pPr marL="0" indent="0" algn="just">
              <a:buNone/>
            </a:pPr>
            <a:r>
              <a:rPr lang="en-US" sz="2400" b="1" dirty="0">
                <a:effectLst/>
                <a:latin typeface="Calibri" panose="020F0502020204030204" pitchFamily="34" charset="0"/>
                <a:ea typeface="Calibri" panose="020F0502020204030204" pitchFamily="34" charset="0"/>
              </a:rPr>
              <a:t>During and After</a:t>
            </a:r>
          </a:p>
          <a:p>
            <a:pPr marL="342900" lvl="0" indent="-342900" algn="just">
              <a:buFont typeface="Symbol" panose="05050102010706020507" pitchFamily="18" charset="2"/>
              <a:buChar char=""/>
            </a:pPr>
            <a:r>
              <a:rPr lang="en-US" sz="2400" dirty="0">
                <a:effectLst/>
                <a:latin typeface="Calibri" panose="020F0502020204030204" pitchFamily="34" charset="0"/>
                <a:ea typeface="Times New Roman" panose="02020603050405020304" pitchFamily="18" charset="0"/>
              </a:rPr>
              <a:t>Case Study - Dealing with a critical incident </a:t>
            </a:r>
            <a:endParaRPr lang="en-US" sz="2400" dirty="0">
              <a:effectLst/>
              <a:latin typeface="Calibri" panose="020F0502020204030204" pitchFamily="34" charset="0"/>
              <a:ea typeface="Calibri" panose="020F0502020204030204" pitchFamily="34" charset="0"/>
            </a:endParaRPr>
          </a:p>
          <a:p>
            <a:pPr marL="342900" lvl="0" indent="-342900" algn="just">
              <a:buFont typeface="Symbol" panose="05050102010706020507" pitchFamily="18" charset="2"/>
              <a:buChar char=""/>
            </a:pPr>
            <a:r>
              <a:rPr lang="en-US" sz="2400" dirty="0">
                <a:effectLst/>
                <a:latin typeface="Calibri" panose="020F0502020204030204" pitchFamily="34" charset="0"/>
                <a:ea typeface="Times New Roman" panose="02020603050405020304" pitchFamily="18" charset="0"/>
              </a:rPr>
              <a:t>Getting support and looking after yourself</a:t>
            </a:r>
            <a:endParaRPr lang="en-US" sz="2400" dirty="0">
              <a:effectLst/>
              <a:latin typeface="Calibri" panose="020F0502020204030204" pitchFamily="34" charset="0"/>
              <a:ea typeface="Calibri" panose="020F0502020204030204" pitchFamily="34" charset="0"/>
            </a:endParaRPr>
          </a:p>
          <a:p>
            <a:pPr marL="0" indent="0" algn="just">
              <a:buNone/>
            </a:pPr>
            <a:r>
              <a:rPr lang="en-US" sz="2400" b="1" dirty="0">
                <a:effectLst/>
                <a:latin typeface="Calibri" panose="020F0502020204030204" pitchFamily="34" charset="0"/>
                <a:ea typeface="Calibri" panose="020F0502020204030204" pitchFamily="34" charset="0"/>
              </a:rPr>
              <a:t>Learning Tips from Practitioners</a:t>
            </a:r>
          </a:p>
          <a:p>
            <a:pPr marL="342900" lvl="0" indent="-342900" algn="just">
              <a:buFont typeface="Symbol" panose="05050102010706020507" pitchFamily="18" charset="2"/>
              <a:buChar char=""/>
            </a:pPr>
            <a:r>
              <a:rPr lang="en-US" sz="2400" dirty="0">
                <a:effectLst/>
                <a:latin typeface="Calibri" panose="020F0502020204030204" pitchFamily="34" charset="0"/>
                <a:ea typeface="Times New Roman" panose="02020603050405020304" pitchFamily="18" charset="0"/>
              </a:rPr>
              <a:t>Learn from those who have experienced international student critical incidents</a:t>
            </a:r>
            <a:endParaRPr lang="en-US" sz="2400" dirty="0">
              <a:effectLst/>
              <a:latin typeface="Calibri" panose="020F0502020204030204" pitchFamily="34" charset="0"/>
              <a:ea typeface="Calibri" panose="020F0502020204030204" pitchFamily="34" charset="0"/>
            </a:endParaRPr>
          </a:p>
          <a:p>
            <a:endParaRPr lang="en-NZ" sz="2000" dirty="0"/>
          </a:p>
        </p:txBody>
      </p:sp>
      <p:sp>
        <p:nvSpPr>
          <p:cNvPr id="2" name="Rectangle 1">
            <a:extLst>
              <a:ext uri="{FF2B5EF4-FFF2-40B4-BE49-F238E27FC236}">
                <a16:creationId xmlns:a16="http://schemas.microsoft.com/office/drawing/2014/main" id="{DA617C00-B235-4598-87F7-C02A634C5112}"/>
              </a:ext>
            </a:extLst>
          </p:cNvPr>
          <p:cNvSpPr/>
          <p:nvPr/>
        </p:nvSpPr>
        <p:spPr>
          <a:xfrm>
            <a:off x="5070020" y="1698170"/>
            <a:ext cx="6478513" cy="4516361"/>
          </a:xfrm>
          <a:prstGeom prst="rect">
            <a:avLst/>
          </a:prstGeom>
        </p:spPr>
        <p:txBody>
          <a:bodyPr vert="horz" lIns="91440" tIns="45720" rIns="91440" bIns="45720" rtlCol="0">
            <a:normAutofit/>
          </a:bodyPr>
          <a:lstStyle/>
          <a:p>
            <a:pPr algn="ctr">
              <a:lnSpc>
                <a:spcPct val="90000"/>
              </a:lnSpc>
              <a:spcAft>
                <a:spcPts val="600"/>
              </a:spcAft>
            </a:pPr>
            <a:endParaRPr lang="en-US" sz="3200" dirty="0"/>
          </a:p>
        </p:txBody>
      </p:sp>
    </p:spTree>
    <p:extLst>
      <p:ext uri="{BB962C8B-B14F-4D97-AF65-F5344CB8AC3E}">
        <p14:creationId xmlns:p14="http://schemas.microsoft.com/office/powerpoint/2010/main" val="34865002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22">
            <a:extLst>
              <a:ext uri="{FF2B5EF4-FFF2-40B4-BE49-F238E27FC236}">
                <a16:creationId xmlns:a16="http://schemas.microsoft.com/office/drawing/2014/main" id="{2E17E911-875F-4DE5-8699-99D9F1805A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24">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26">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28">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Freeform: Shape 30">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3" name="Rectangle 32">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5" y="1410079"/>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5197709-431D-4DC9-B583-AE2407AB5777}"/>
              </a:ext>
            </a:extLst>
          </p:cNvPr>
          <p:cNvSpPr>
            <a:spLocks noGrp="1"/>
          </p:cNvSpPr>
          <p:nvPr>
            <p:ph type="title"/>
          </p:nvPr>
        </p:nvSpPr>
        <p:spPr>
          <a:xfrm>
            <a:off x="466722" y="1250993"/>
            <a:ext cx="3201366" cy="3105019"/>
          </a:xfrm>
        </p:spPr>
        <p:txBody>
          <a:bodyPr anchor="b">
            <a:normAutofit/>
          </a:bodyPr>
          <a:lstStyle/>
          <a:p>
            <a:pPr algn="ctr"/>
            <a:r>
              <a:rPr lang="en-US" sz="4000" b="1" dirty="0">
                <a:solidFill>
                  <a:schemeClr val="bg1"/>
                </a:solidFill>
                <a:effectLst/>
                <a:latin typeface="Calibri" panose="020F0502020204030204" pitchFamily="34" charset="0"/>
                <a:ea typeface="Calibri" panose="020F0502020204030204" pitchFamily="34" charset="0"/>
              </a:rPr>
              <a:t>The Practitioner Voice</a:t>
            </a:r>
            <a:endParaRPr lang="en-US" sz="4000" dirty="0">
              <a:solidFill>
                <a:schemeClr val="bg1"/>
              </a:solidFill>
              <a:effectLst/>
              <a:latin typeface="Calibri" panose="020F0502020204030204" pitchFamily="34" charset="0"/>
              <a:ea typeface="Calibri" panose="020F0502020204030204" pitchFamily="34" charset="0"/>
            </a:endParaRPr>
          </a:p>
        </p:txBody>
      </p:sp>
      <p:sp>
        <p:nvSpPr>
          <p:cNvPr id="20" name="Content Placeholder 19">
            <a:extLst>
              <a:ext uri="{FF2B5EF4-FFF2-40B4-BE49-F238E27FC236}">
                <a16:creationId xmlns:a16="http://schemas.microsoft.com/office/drawing/2014/main" id="{C7009693-0C31-3B6D-BA58-C0202F9BEFFD}"/>
              </a:ext>
            </a:extLst>
          </p:cNvPr>
          <p:cNvSpPr>
            <a:spLocks noGrp="1"/>
          </p:cNvSpPr>
          <p:nvPr>
            <p:ph idx="1"/>
          </p:nvPr>
        </p:nvSpPr>
        <p:spPr>
          <a:xfrm>
            <a:off x="4581727" y="649480"/>
            <a:ext cx="7143551" cy="5546047"/>
          </a:xfrm>
        </p:spPr>
        <p:txBody>
          <a:bodyPr anchor="ctr">
            <a:normAutofit/>
          </a:bodyPr>
          <a:lstStyle/>
          <a:p>
            <a:pPr marL="0" indent="0" algn="just">
              <a:buNone/>
            </a:pPr>
            <a:r>
              <a:rPr lang="en-US" sz="2000" dirty="0">
                <a:solidFill>
                  <a:srgbClr val="333333"/>
                </a:solidFill>
                <a:effectLst/>
                <a:ea typeface="Calibri" panose="020F0502020204030204" pitchFamily="34" charset="0"/>
              </a:rPr>
              <a:t>Learnings gained from the voices of practitioners sharing their experience provide knowledge to plan and review our critical incident plans and processes so that we are better prepared for events in the future. </a:t>
            </a:r>
            <a:endParaRPr lang="en-US" sz="2000" dirty="0">
              <a:effectLst/>
              <a:ea typeface="Calibri" panose="020F0502020204030204" pitchFamily="34" charset="0"/>
            </a:endParaRPr>
          </a:p>
          <a:p>
            <a:pPr algn="just"/>
            <a:endParaRPr lang="en-US" sz="2000" dirty="0">
              <a:effectLst/>
              <a:ea typeface="Calibri" panose="020F0502020204030204" pitchFamily="34" charset="0"/>
            </a:endParaRPr>
          </a:p>
          <a:p>
            <a:pPr marL="0" indent="0" algn="just">
              <a:buNone/>
            </a:pPr>
            <a:r>
              <a:rPr lang="en-US" sz="2000" dirty="0">
                <a:solidFill>
                  <a:srgbClr val="333333"/>
                </a:solidFill>
                <a:effectLst/>
                <a:ea typeface="Calibri" panose="020F0502020204030204" pitchFamily="34" charset="0"/>
              </a:rPr>
              <a:t>Take every opportunity to network and learn from others.</a:t>
            </a:r>
            <a:endParaRPr lang="en-US" sz="2000" dirty="0">
              <a:effectLst/>
              <a:ea typeface="Calibri" panose="020F0502020204030204" pitchFamily="34" charset="0"/>
            </a:endParaRPr>
          </a:p>
          <a:p>
            <a:pPr marL="0" lvl="0" indent="0">
              <a:buNone/>
            </a:pPr>
            <a:endParaRPr lang="en-US" sz="2000" dirty="0">
              <a:effectLst/>
              <a:latin typeface="Calibri" panose="020F0502020204030204" pitchFamily="34" charset="0"/>
              <a:ea typeface="Calibri" panose="020F0502020204030204" pitchFamily="34" charset="0"/>
            </a:endParaRPr>
          </a:p>
          <a:p>
            <a:pPr marL="0" indent="0">
              <a:buNone/>
            </a:pPr>
            <a:endParaRPr lang="en-US" dirty="0"/>
          </a:p>
          <a:p>
            <a:pPr marL="0" indent="0">
              <a:buNone/>
            </a:pPr>
            <a:endParaRPr lang="en-US" dirty="0"/>
          </a:p>
        </p:txBody>
      </p:sp>
    </p:spTree>
    <p:extLst>
      <p:ext uri="{BB962C8B-B14F-4D97-AF65-F5344CB8AC3E}">
        <p14:creationId xmlns:p14="http://schemas.microsoft.com/office/powerpoint/2010/main" val="28011571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22">
            <a:extLst>
              <a:ext uri="{FF2B5EF4-FFF2-40B4-BE49-F238E27FC236}">
                <a16:creationId xmlns:a16="http://schemas.microsoft.com/office/drawing/2014/main" id="{2E17E911-875F-4DE5-8699-99D9F1805A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24">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26">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28">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Freeform: Shape 30">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3" name="Rectangle 32">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5" y="1410079"/>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5197709-431D-4DC9-B583-AE2407AB5777}"/>
              </a:ext>
            </a:extLst>
          </p:cNvPr>
          <p:cNvSpPr>
            <a:spLocks noGrp="1"/>
          </p:cNvSpPr>
          <p:nvPr>
            <p:ph type="title"/>
          </p:nvPr>
        </p:nvSpPr>
        <p:spPr>
          <a:xfrm>
            <a:off x="466722" y="1250993"/>
            <a:ext cx="3201366" cy="2896937"/>
          </a:xfrm>
        </p:spPr>
        <p:txBody>
          <a:bodyPr anchor="b">
            <a:normAutofit/>
          </a:bodyPr>
          <a:lstStyle/>
          <a:p>
            <a:pPr algn="ctr"/>
            <a:r>
              <a:rPr lang="en-US" sz="4000" b="1" dirty="0">
                <a:solidFill>
                  <a:schemeClr val="bg1"/>
                </a:solidFill>
                <a:effectLst/>
                <a:latin typeface="Calibri" panose="020F0502020204030204" pitchFamily="34" charset="0"/>
                <a:ea typeface="Calibri" panose="020F0502020204030204" pitchFamily="34" charset="0"/>
              </a:rPr>
              <a:t>Practitioner Tips</a:t>
            </a:r>
            <a:endParaRPr lang="en-US" sz="4000" dirty="0">
              <a:solidFill>
                <a:schemeClr val="bg1"/>
              </a:solidFill>
              <a:effectLst/>
              <a:latin typeface="Calibri" panose="020F0502020204030204" pitchFamily="34" charset="0"/>
              <a:ea typeface="Calibri" panose="020F0502020204030204" pitchFamily="34" charset="0"/>
            </a:endParaRPr>
          </a:p>
        </p:txBody>
      </p:sp>
      <p:sp>
        <p:nvSpPr>
          <p:cNvPr id="20" name="Content Placeholder 19">
            <a:extLst>
              <a:ext uri="{FF2B5EF4-FFF2-40B4-BE49-F238E27FC236}">
                <a16:creationId xmlns:a16="http://schemas.microsoft.com/office/drawing/2014/main" id="{C7009693-0C31-3B6D-BA58-C0202F9BEFFD}"/>
              </a:ext>
            </a:extLst>
          </p:cNvPr>
          <p:cNvSpPr>
            <a:spLocks noGrp="1"/>
          </p:cNvSpPr>
          <p:nvPr>
            <p:ph idx="1"/>
          </p:nvPr>
        </p:nvSpPr>
        <p:spPr>
          <a:xfrm>
            <a:off x="4134810" y="907773"/>
            <a:ext cx="7924668" cy="6248401"/>
          </a:xfrm>
        </p:spPr>
        <p:txBody>
          <a:bodyPr anchor="ctr">
            <a:normAutofit lnSpcReduction="10000"/>
          </a:bodyPr>
          <a:lstStyle/>
          <a:p>
            <a:pPr marL="0" indent="0">
              <a:buNone/>
            </a:pPr>
            <a:r>
              <a:rPr lang="en-US" sz="1700" dirty="0">
                <a:solidFill>
                  <a:srgbClr val="000000"/>
                </a:solidFill>
                <a:effectLst/>
                <a:latin typeface="Calibri" panose="020F0502020204030204" pitchFamily="34" charset="0"/>
                <a:ea typeface="Calibri" panose="020F0502020204030204" pitchFamily="34" charset="0"/>
              </a:rPr>
              <a:t>Practitioner experience is key in knowing t</a:t>
            </a:r>
            <a:r>
              <a:rPr lang="en-US" sz="1700" dirty="0">
                <a:effectLst/>
                <a:latin typeface="Calibri" panose="020F0502020204030204" pitchFamily="34" charset="0"/>
                <a:ea typeface="Calibri" panose="020F0502020204030204" pitchFamily="34" charset="0"/>
              </a:rPr>
              <a:t>he essential tools you need to have on hand to manage a critical incident, irrespective of the critical incident. </a:t>
            </a:r>
          </a:p>
          <a:p>
            <a:pPr marR="513715" algn="just"/>
            <a:r>
              <a:rPr lang="en-US" sz="1700" i="1" dirty="0">
                <a:solidFill>
                  <a:srgbClr val="000000"/>
                </a:solidFill>
                <a:effectLst/>
                <a:latin typeface="Calibri" panose="020F0502020204030204" pitchFamily="34" charset="0"/>
                <a:ea typeface="Times New Roman" panose="02020603050405020304" pitchFamily="18" charset="0"/>
              </a:rPr>
              <a:t>In any natural disaster ensure that you, your family and team members are safe in the first instance. The Critical Incident Management Team (CIMT) has overall responsibility and will commence the critical incident process dependent on team members who are safe at the time </a:t>
            </a:r>
            <a:endParaRPr lang="en-US" sz="1700" dirty="0">
              <a:effectLst/>
              <a:latin typeface="Calibri" panose="020F0502020204030204" pitchFamily="34" charset="0"/>
              <a:ea typeface="Calibri" panose="020F0502020204030204" pitchFamily="34" charset="0"/>
            </a:endParaRPr>
          </a:p>
          <a:p>
            <a:pPr marR="513715" algn="just"/>
            <a:r>
              <a:rPr lang="en-US" sz="1700" i="1" dirty="0">
                <a:solidFill>
                  <a:srgbClr val="000000"/>
                </a:solidFill>
                <a:effectLst/>
                <a:latin typeface="Calibri" panose="020F0502020204030204" pitchFamily="34" charset="0"/>
                <a:ea typeface="Times New Roman" panose="02020603050405020304" pitchFamily="18" charset="0"/>
              </a:rPr>
              <a:t>Keep cash available to buy food and petrol as EFTPOS may be down due to disruption of the electrical network.</a:t>
            </a:r>
            <a:endParaRPr lang="en-US" sz="1700" dirty="0">
              <a:effectLst/>
              <a:latin typeface="Calibri" panose="020F0502020204030204" pitchFamily="34" charset="0"/>
              <a:ea typeface="Calibri" panose="020F0502020204030204" pitchFamily="34" charset="0"/>
            </a:endParaRPr>
          </a:p>
          <a:p>
            <a:pPr marR="513715" algn="just"/>
            <a:r>
              <a:rPr lang="en-US" sz="1700" i="1" dirty="0">
                <a:solidFill>
                  <a:srgbClr val="000000"/>
                </a:solidFill>
                <a:effectLst/>
                <a:latin typeface="Calibri" panose="020F0502020204030204" pitchFamily="34" charset="0"/>
                <a:ea typeface="Times New Roman" panose="02020603050405020304" pitchFamily="18" charset="0"/>
              </a:rPr>
              <a:t>Start a new notebook and record everything to do with the critical incident in the notebook, this is your running record of contacts, meetings and essential information.</a:t>
            </a:r>
            <a:endParaRPr lang="en-US" sz="1700" dirty="0">
              <a:effectLst/>
              <a:latin typeface="Calibri" panose="020F0502020204030204" pitchFamily="34" charset="0"/>
              <a:ea typeface="Calibri" panose="020F0502020204030204" pitchFamily="34" charset="0"/>
            </a:endParaRPr>
          </a:p>
          <a:p>
            <a:pPr marR="513715" algn="just"/>
            <a:r>
              <a:rPr lang="en-US" sz="1700" i="1" dirty="0">
                <a:solidFill>
                  <a:srgbClr val="000000"/>
                </a:solidFill>
                <a:effectLst/>
                <a:latin typeface="Calibri" panose="020F0502020204030204" pitchFamily="34" charset="0"/>
                <a:ea typeface="Times New Roman" panose="02020603050405020304" pitchFamily="18" charset="0"/>
              </a:rPr>
              <a:t>Electricity and mobile phones may be out of use during a natural disaster – always carry, or store at a separate location, a paper-based copy of students’ names, addresses, homestays, agents and parents, should information </a:t>
            </a:r>
            <a:r>
              <a:rPr lang="en-US" sz="1700" i="1" dirty="0">
                <a:effectLst/>
                <a:latin typeface="Calibri" panose="020F0502020204030204" pitchFamily="34" charset="0"/>
                <a:ea typeface="Times New Roman" panose="02020603050405020304" pitchFamily="18" charset="0"/>
              </a:rPr>
              <a:t>be inaccessible</a:t>
            </a:r>
            <a:r>
              <a:rPr lang="en-US" sz="1700" i="1" dirty="0">
                <a:solidFill>
                  <a:srgbClr val="000000"/>
                </a:solidFill>
                <a:effectLst/>
                <a:latin typeface="Calibri" panose="020F0502020204030204" pitchFamily="34" charset="0"/>
                <a:ea typeface="Times New Roman" panose="02020603050405020304" pitchFamily="18" charset="0"/>
              </a:rPr>
              <a:t> electronically. Multi-campus institutions ensure that information is shared across campuses.</a:t>
            </a:r>
            <a:endParaRPr lang="en-US" sz="1700" dirty="0">
              <a:effectLst/>
              <a:latin typeface="Calibri" panose="020F0502020204030204" pitchFamily="34" charset="0"/>
              <a:ea typeface="Calibri" panose="020F0502020204030204" pitchFamily="34" charset="0"/>
            </a:endParaRPr>
          </a:p>
          <a:p>
            <a:pPr marR="513715" algn="just"/>
            <a:r>
              <a:rPr lang="en-US" sz="1700" i="1" dirty="0">
                <a:solidFill>
                  <a:srgbClr val="000000"/>
                </a:solidFill>
                <a:effectLst/>
                <a:latin typeface="Calibri" panose="020F0502020204030204" pitchFamily="34" charset="0"/>
                <a:ea typeface="Times New Roman" panose="02020603050405020304" pitchFamily="18" charset="0"/>
              </a:rPr>
              <a:t>Ensure that homestays understand that they are responsible for their homestay students during a natural disaster. This will mean they communicate directly with the student’s parents should the school be unable to communicate themselves. Homestay hosts must have contact details </a:t>
            </a:r>
            <a:r>
              <a:rPr lang="en-US" sz="1700" i="1" dirty="0">
                <a:effectLst/>
                <a:latin typeface="Calibri" panose="020F0502020204030204" pitchFamily="34" charset="0"/>
                <a:ea typeface="Times New Roman" panose="02020603050405020304" pitchFamily="18" charset="0"/>
              </a:rPr>
              <a:t>of the student's</a:t>
            </a:r>
            <a:r>
              <a:rPr lang="en-US" sz="1700" i="1" dirty="0">
                <a:solidFill>
                  <a:srgbClr val="000000"/>
                </a:solidFill>
                <a:effectLst/>
                <a:latin typeface="Calibri" panose="020F0502020204030204" pitchFamily="34" charset="0"/>
                <a:ea typeface="Times New Roman" panose="02020603050405020304" pitchFamily="18" charset="0"/>
              </a:rPr>
              <a:t> parents in case of emergency.</a:t>
            </a:r>
            <a:endParaRPr lang="en-US" sz="1700" dirty="0">
              <a:effectLst/>
              <a:latin typeface="Calibri" panose="020F0502020204030204" pitchFamily="34" charset="0"/>
              <a:ea typeface="Calibri" panose="020F0502020204030204" pitchFamily="34" charset="0"/>
            </a:endParaRPr>
          </a:p>
          <a:p>
            <a:pPr marR="513715" algn="just"/>
            <a:r>
              <a:rPr lang="en-US" sz="1700" i="1" dirty="0">
                <a:solidFill>
                  <a:srgbClr val="000000"/>
                </a:solidFill>
                <a:effectLst/>
                <a:latin typeface="Calibri" panose="020F0502020204030204" pitchFamily="34" charset="0"/>
                <a:ea typeface="Times New Roman" panose="02020603050405020304" pitchFamily="18" charset="0"/>
              </a:rPr>
              <a:t>Encourage your students to participate in club-based activities and volunteering in the community. This keeps them engaged, feel needed and provides a focus on helping others rather than dwelling on the critical incident</a:t>
            </a:r>
            <a:endParaRPr lang="en-US" sz="1700" dirty="0">
              <a:effectLst/>
              <a:latin typeface="Calibri" panose="020F0502020204030204" pitchFamily="34" charset="0"/>
              <a:ea typeface="Calibri" panose="020F0502020204030204" pitchFamily="34" charset="0"/>
            </a:endParaRPr>
          </a:p>
          <a:p>
            <a:pPr marL="0" indent="0">
              <a:buNone/>
            </a:pPr>
            <a:endParaRPr lang="en-US" dirty="0"/>
          </a:p>
          <a:p>
            <a:pPr marL="0" indent="0">
              <a:buNone/>
            </a:pPr>
            <a:endParaRPr lang="en-US" dirty="0"/>
          </a:p>
        </p:txBody>
      </p:sp>
    </p:spTree>
    <p:extLst>
      <p:ext uri="{BB962C8B-B14F-4D97-AF65-F5344CB8AC3E}">
        <p14:creationId xmlns:p14="http://schemas.microsoft.com/office/powerpoint/2010/main" val="39609877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22">
            <a:extLst>
              <a:ext uri="{FF2B5EF4-FFF2-40B4-BE49-F238E27FC236}">
                <a16:creationId xmlns:a16="http://schemas.microsoft.com/office/drawing/2014/main" id="{2E17E911-875F-4DE5-8699-99D9F1805A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24">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26">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28">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Freeform: Shape 30">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3" name="Rectangle 32">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5" y="1410079"/>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5197709-431D-4DC9-B583-AE2407AB5777}"/>
              </a:ext>
            </a:extLst>
          </p:cNvPr>
          <p:cNvSpPr>
            <a:spLocks noGrp="1"/>
          </p:cNvSpPr>
          <p:nvPr>
            <p:ph type="title"/>
          </p:nvPr>
        </p:nvSpPr>
        <p:spPr>
          <a:xfrm>
            <a:off x="466722" y="1250994"/>
            <a:ext cx="3201366" cy="2631894"/>
          </a:xfrm>
        </p:spPr>
        <p:txBody>
          <a:bodyPr anchor="b">
            <a:normAutofit/>
          </a:bodyPr>
          <a:lstStyle/>
          <a:p>
            <a:pPr algn="ctr"/>
            <a:r>
              <a:rPr lang="en-US" sz="4000" b="1" dirty="0">
                <a:solidFill>
                  <a:schemeClr val="bg1"/>
                </a:solidFill>
                <a:effectLst/>
                <a:latin typeface="Calibri" panose="020F0502020204030204" pitchFamily="34" charset="0"/>
                <a:ea typeface="Calibri" panose="020F0502020204030204" pitchFamily="34" charset="0"/>
              </a:rPr>
              <a:t>Reflection</a:t>
            </a:r>
            <a:endParaRPr lang="en-US" sz="4000" dirty="0">
              <a:solidFill>
                <a:schemeClr val="bg1"/>
              </a:solidFill>
              <a:effectLst/>
              <a:latin typeface="Calibri" panose="020F0502020204030204" pitchFamily="34" charset="0"/>
              <a:ea typeface="Calibri" panose="020F0502020204030204" pitchFamily="34" charset="0"/>
            </a:endParaRPr>
          </a:p>
        </p:txBody>
      </p:sp>
      <p:sp>
        <p:nvSpPr>
          <p:cNvPr id="20" name="Content Placeholder 19">
            <a:extLst>
              <a:ext uri="{FF2B5EF4-FFF2-40B4-BE49-F238E27FC236}">
                <a16:creationId xmlns:a16="http://schemas.microsoft.com/office/drawing/2014/main" id="{C7009693-0C31-3B6D-BA58-C0202F9BEFFD}"/>
              </a:ext>
            </a:extLst>
          </p:cNvPr>
          <p:cNvSpPr>
            <a:spLocks noGrp="1"/>
          </p:cNvSpPr>
          <p:nvPr>
            <p:ph idx="1"/>
          </p:nvPr>
        </p:nvSpPr>
        <p:spPr>
          <a:xfrm>
            <a:off x="4581727" y="649480"/>
            <a:ext cx="7143551" cy="5546047"/>
          </a:xfrm>
        </p:spPr>
        <p:txBody>
          <a:bodyPr anchor="ctr">
            <a:normAutofit/>
          </a:bodyPr>
          <a:lstStyle/>
          <a:p>
            <a:pPr marL="342900" lvl="0" indent="-342900">
              <a:buFont typeface="Symbol" panose="05050102010706020507" pitchFamily="18" charset="2"/>
              <a:buChar char=""/>
            </a:pPr>
            <a:r>
              <a:rPr lang="en-US" sz="2400" dirty="0">
                <a:effectLst/>
                <a:latin typeface="Calibri" panose="020F0502020204030204" pitchFamily="34" charset="0"/>
                <a:ea typeface="Times New Roman" panose="02020603050405020304" pitchFamily="18" charset="0"/>
              </a:rPr>
              <a:t>What preparation have you done to manage a Critical Incident?</a:t>
            </a:r>
            <a:endParaRPr lang="en-US" sz="2400" dirty="0">
              <a:effectLst/>
              <a:latin typeface="Calibri" panose="020F0502020204030204" pitchFamily="34" charset="0"/>
              <a:ea typeface="Calibri" panose="020F0502020204030204" pitchFamily="34" charset="0"/>
            </a:endParaRPr>
          </a:p>
          <a:p>
            <a:pPr marL="0" indent="0">
              <a:buNone/>
            </a:pPr>
            <a:endParaRPr lang="en-US" sz="2400" dirty="0">
              <a:effectLst/>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r>
              <a:rPr lang="en-US" sz="2400" dirty="0">
                <a:effectLst/>
                <a:latin typeface="Calibri" panose="020F0502020204030204" pitchFamily="34" charset="0"/>
                <a:ea typeface="Times New Roman" panose="02020603050405020304" pitchFamily="18" charset="0"/>
              </a:rPr>
              <a:t>What do you think you need to know and learn before managing a Critical Incident?</a:t>
            </a:r>
            <a:endParaRPr lang="en-US" sz="2400" dirty="0">
              <a:effectLst/>
              <a:latin typeface="Calibri" panose="020F0502020204030204" pitchFamily="34" charset="0"/>
              <a:ea typeface="Calibri" panose="020F0502020204030204" pitchFamily="34" charset="0"/>
            </a:endParaRPr>
          </a:p>
          <a:p>
            <a:pPr marL="0" indent="0">
              <a:buNone/>
            </a:pPr>
            <a:endParaRPr lang="en-US" sz="2400" dirty="0">
              <a:effectLst/>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r>
              <a:rPr lang="en-US" sz="2400" dirty="0">
                <a:effectLst/>
                <a:latin typeface="Calibri" panose="020F0502020204030204" pitchFamily="34" charset="0"/>
                <a:ea typeface="Times New Roman" panose="02020603050405020304" pitchFamily="18" charset="0"/>
              </a:rPr>
              <a:t>What is one thing that you have learnt today that you can put into practice when you return to your school?</a:t>
            </a:r>
            <a:endParaRPr lang="en-US" sz="2400" dirty="0">
              <a:effectLst/>
              <a:latin typeface="Calibri" panose="020F0502020204030204" pitchFamily="34" charset="0"/>
              <a:ea typeface="Calibri" panose="020F0502020204030204" pitchFamily="34" charset="0"/>
            </a:endParaRPr>
          </a:p>
          <a:p>
            <a:pPr marL="0" lvl="0" indent="0">
              <a:buNone/>
            </a:pPr>
            <a:endParaRPr lang="en-US" sz="2000" dirty="0">
              <a:effectLst/>
              <a:latin typeface="Calibri" panose="020F0502020204030204" pitchFamily="34" charset="0"/>
              <a:ea typeface="Calibri" panose="020F0502020204030204" pitchFamily="34" charset="0"/>
            </a:endParaRPr>
          </a:p>
          <a:p>
            <a:pPr marL="0" indent="0">
              <a:buNone/>
            </a:pPr>
            <a:endParaRPr lang="en-US" dirty="0"/>
          </a:p>
          <a:p>
            <a:pPr marL="0" indent="0">
              <a:buNone/>
            </a:pPr>
            <a:endParaRPr lang="en-US" dirty="0"/>
          </a:p>
        </p:txBody>
      </p:sp>
    </p:spTree>
    <p:extLst>
      <p:ext uri="{BB962C8B-B14F-4D97-AF65-F5344CB8AC3E}">
        <p14:creationId xmlns:p14="http://schemas.microsoft.com/office/powerpoint/2010/main" val="38418359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22">
            <a:extLst>
              <a:ext uri="{FF2B5EF4-FFF2-40B4-BE49-F238E27FC236}">
                <a16:creationId xmlns:a16="http://schemas.microsoft.com/office/drawing/2014/main" id="{2E17E911-875F-4DE5-8699-99D9F1805A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24">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26">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28">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Freeform: Shape 30">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3" name="Rectangle 32">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5" y="1410079"/>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5197709-431D-4DC9-B583-AE2407AB5777}"/>
              </a:ext>
            </a:extLst>
          </p:cNvPr>
          <p:cNvSpPr>
            <a:spLocks noGrp="1"/>
          </p:cNvSpPr>
          <p:nvPr>
            <p:ph type="title"/>
          </p:nvPr>
        </p:nvSpPr>
        <p:spPr>
          <a:xfrm>
            <a:off x="466722" y="1250994"/>
            <a:ext cx="3201366" cy="2631894"/>
          </a:xfrm>
        </p:spPr>
        <p:txBody>
          <a:bodyPr anchor="b">
            <a:normAutofit/>
          </a:bodyPr>
          <a:lstStyle/>
          <a:p>
            <a:pPr algn="ctr"/>
            <a:r>
              <a:rPr lang="en-US" sz="4000" b="1" dirty="0">
                <a:solidFill>
                  <a:schemeClr val="bg1"/>
                </a:solidFill>
                <a:effectLst/>
                <a:latin typeface="Calibri" panose="020F0502020204030204" pitchFamily="34" charset="0"/>
                <a:ea typeface="Calibri" panose="020F0502020204030204" pitchFamily="34" charset="0"/>
              </a:rPr>
              <a:t>Thank You</a:t>
            </a:r>
            <a:endParaRPr lang="en-US" sz="4000" dirty="0">
              <a:solidFill>
                <a:schemeClr val="bg1"/>
              </a:solidFill>
              <a:effectLst/>
              <a:latin typeface="Calibri" panose="020F0502020204030204" pitchFamily="34" charset="0"/>
              <a:ea typeface="Calibri" panose="020F0502020204030204" pitchFamily="34" charset="0"/>
            </a:endParaRPr>
          </a:p>
        </p:txBody>
      </p:sp>
      <p:sp>
        <p:nvSpPr>
          <p:cNvPr id="20" name="Content Placeholder 19">
            <a:extLst>
              <a:ext uri="{FF2B5EF4-FFF2-40B4-BE49-F238E27FC236}">
                <a16:creationId xmlns:a16="http://schemas.microsoft.com/office/drawing/2014/main" id="{C7009693-0C31-3B6D-BA58-C0202F9BEFFD}"/>
              </a:ext>
            </a:extLst>
          </p:cNvPr>
          <p:cNvSpPr>
            <a:spLocks noGrp="1"/>
          </p:cNvSpPr>
          <p:nvPr>
            <p:ph idx="1"/>
          </p:nvPr>
        </p:nvSpPr>
        <p:spPr>
          <a:xfrm>
            <a:off x="4581727" y="357810"/>
            <a:ext cx="7143551" cy="5837718"/>
          </a:xfrm>
        </p:spPr>
        <p:txBody>
          <a:bodyPr anchor="ctr">
            <a:normAutofit lnSpcReduction="10000"/>
          </a:bodyPr>
          <a:lstStyle/>
          <a:p>
            <a:pPr marL="0" indent="0">
              <a:buNone/>
            </a:pPr>
            <a:r>
              <a:rPr lang="en-US" b="1" dirty="0">
                <a:effectLst/>
                <a:latin typeface="Calibri" panose="020F0502020204030204" pitchFamily="34" charset="0"/>
                <a:ea typeface="Calibri" panose="020F0502020204030204" pitchFamily="34" charset="0"/>
              </a:rPr>
              <a:t>Presented by</a:t>
            </a:r>
          </a:p>
          <a:p>
            <a:pPr marL="0" indent="0">
              <a:buNone/>
            </a:pPr>
            <a:r>
              <a:rPr lang="en-US" sz="1800" dirty="0">
                <a:effectLst/>
                <a:latin typeface="Calibri" panose="020F0502020204030204" pitchFamily="34" charset="0"/>
                <a:ea typeface="Calibri" panose="020F0502020204030204" pitchFamily="34" charset="0"/>
              </a:rPr>
              <a:t>Lesley McDonald, </a:t>
            </a:r>
          </a:p>
          <a:p>
            <a:pPr marL="0" indent="0">
              <a:buNone/>
            </a:pPr>
            <a:r>
              <a:rPr lang="en-US" sz="1800" dirty="0">
                <a:effectLst/>
                <a:latin typeface="Calibri" panose="020F0502020204030204" pitchFamily="34" charset="0"/>
                <a:ea typeface="Calibri" panose="020F0502020204030204" pitchFamily="34" charset="0"/>
              </a:rPr>
              <a:t>International Education Consultancy Services, </a:t>
            </a:r>
          </a:p>
          <a:p>
            <a:pPr marL="0" indent="0">
              <a:buNone/>
            </a:pPr>
            <a:r>
              <a:rPr lang="en-US" sz="1800" dirty="0">
                <a:effectLst/>
                <a:latin typeface="Calibri" panose="020F0502020204030204" pitchFamily="34" charset="0"/>
                <a:ea typeface="Calibri" panose="020F0502020204030204" pitchFamily="34" charset="0"/>
              </a:rPr>
              <a:t>Mobile: 021 474 855</a:t>
            </a:r>
          </a:p>
          <a:p>
            <a:pPr marL="0" indent="0">
              <a:buNone/>
            </a:pPr>
            <a:r>
              <a:rPr lang="en-US" sz="1800" dirty="0">
                <a:effectLst/>
                <a:latin typeface="Calibri" panose="020F0502020204030204" pitchFamily="34" charset="0"/>
                <a:ea typeface="Calibri" panose="020F0502020204030204" pitchFamily="34" charset="0"/>
              </a:rPr>
              <a:t>Email: </a:t>
            </a:r>
            <a:r>
              <a:rPr lang="en-US" sz="1800" u="sng" dirty="0">
                <a:solidFill>
                  <a:srgbClr val="0563C1"/>
                </a:solidFill>
                <a:effectLst/>
                <a:latin typeface="Calibri" panose="020F0502020204030204" pitchFamily="34" charset="0"/>
                <a:ea typeface="Calibri" panose="020F0502020204030204" pitchFamily="34" charset="0"/>
                <a:hlinkClick r:id="rId3"/>
              </a:rPr>
              <a:t>lesleyfpmcdonald@xtra.co.nz</a:t>
            </a:r>
            <a:endParaRPr lang="en-US" sz="1800" dirty="0">
              <a:effectLst/>
              <a:latin typeface="Calibri" panose="020F0502020204030204" pitchFamily="34" charset="0"/>
              <a:ea typeface="Calibri" panose="020F0502020204030204" pitchFamily="34" charset="0"/>
            </a:endParaRPr>
          </a:p>
          <a:p>
            <a:pPr marL="0" indent="0">
              <a:buNone/>
            </a:pPr>
            <a:endParaRPr lang="en-US" b="1" dirty="0">
              <a:effectLst/>
              <a:latin typeface="Calibri" panose="020F0502020204030204" pitchFamily="34" charset="0"/>
              <a:ea typeface="Calibri" panose="020F0502020204030204" pitchFamily="34" charset="0"/>
            </a:endParaRPr>
          </a:p>
          <a:p>
            <a:pPr marL="0" indent="0">
              <a:buNone/>
            </a:pPr>
            <a:endParaRPr lang="en-US" sz="2000" dirty="0">
              <a:effectLst/>
              <a:latin typeface="Calibri" panose="020F0502020204030204" pitchFamily="34" charset="0"/>
              <a:ea typeface="Calibri" panose="020F0502020204030204" pitchFamily="34" charset="0"/>
            </a:endParaRPr>
          </a:p>
          <a:p>
            <a:pPr marL="0" indent="0">
              <a:buNone/>
            </a:pPr>
            <a:endParaRPr lang="en-US" sz="2000" b="1" dirty="0">
              <a:effectLst/>
              <a:latin typeface="Calibri" panose="020F0502020204030204" pitchFamily="34" charset="0"/>
              <a:ea typeface="Calibri" panose="020F0502020204030204" pitchFamily="34" charset="0"/>
            </a:endParaRPr>
          </a:p>
          <a:p>
            <a:pPr marL="0" indent="0">
              <a:buNone/>
            </a:pPr>
            <a:endParaRPr lang="en-US" sz="2000" b="1" dirty="0">
              <a:effectLst/>
              <a:latin typeface="Calibri" panose="020F0502020204030204" pitchFamily="34" charset="0"/>
              <a:ea typeface="Calibri" panose="020F0502020204030204" pitchFamily="34" charset="0"/>
            </a:endParaRPr>
          </a:p>
          <a:p>
            <a:pPr marL="0" indent="0">
              <a:buNone/>
            </a:pPr>
            <a:endParaRPr lang="en-US" sz="2000" b="1" dirty="0">
              <a:latin typeface="Calibri" panose="020F0502020204030204" pitchFamily="34" charset="0"/>
              <a:ea typeface="Calibri" panose="020F0502020204030204" pitchFamily="34" charset="0"/>
            </a:endParaRPr>
          </a:p>
          <a:p>
            <a:pPr marL="0" indent="0">
              <a:buNone/>
            </a:pPr>
            <a:r>
              <a:rPr lang="en-US" sz="2000" b="1" dirty="0">
                <a:effectLst/>
                <a:latin typeface="Calibri" panose="020F0502020204030204" pitchFamily="34" charset="0"/>
                <a:ea typeface="Calibri" panose="020F0502020204030204" pitchFamily="34" charset="0"/>
              </a:rPr>
              <a:t>Lynda Lidgard </a:t>
            </a:r>
            <a:br>
              <a:rPr lang="en-US" sz="2000" b="1" dirty="0">
                <a:effectLst/>
                <a:latin typeface="Calibri" panose="020F0502020204030204" pitchFamily="34" charset="0"/>
                <a:ea typeface="Calibri" panose="020F0502020204030204" pitchFamily="34" charset="0"/>
              </a:rPr>
            </a:br>
            <a:r>
              <a:rPr lang="en-US" sz="2000" dirty="0">
                <a:effectLst/>
                <a:latin typeface="Calibri" panose="020F0502020204030204" pitchFamily="34" charset="0"/>
                <a:ea typeface="Calibri" panose="020F0502020204030204" pitchFamily="34" charset="0"/>
              </a:rPr>
              <a:t>Director of International Students </a:t>
            </a:r>
          </a:p>
          <a:p>
            <a:pPr marL="0" indent="0">
              <a:buNone/>
            </a:pPr>
            <a:r>
              <a:rPr lang="en-US" sz="2000" dirty="0">
                <a:effectLst/>
                <a:latin typeface="Calibri" panose="020F0502020204030204" pitchFamily="34" charset="0"/>
                <a:ea typeface="Calibri" panose="020F0502020204030204" pitchFamily="34" charset="0"/>
              </a:rPr>
              <a:t>Rangitoto College</a:t>
            </a:r>
            <a:br>
              <a:rPr lang="en-US" sz="2000" dirty="0">
                <a:effectLst/>
                <a:latin typeface="Calibri" panose="020F0502020204030204" pitchFamily="34" charset="0"/>
                <a:ea typeface="Calibri" panose="020F0502020204030204" pitchFamily="34" charset="0"/>
              </a:rPr>
            </a:br>
            <a:r>
              <a:rPr lang="en-US" sz="2000" dirty="0">
                <a:effectLst/>
                <a:latin typeface="Calibri" panose="020F0502020204030204" pitchFamily="34" charset="0"/>
                <a:ea typeface="Calibri" panose="020F0502020204030204" pitchFamily="34" charset="0"/>
              </a:rPr>
              <a:t>Phone: +64 (9) 477 0150 Ext 665 </a:t>
            </a:r>
          </a:p>
          <a:p>
            <a:pPr marL="0" indent="0">
              <a:buNone/>
            </a:pPr>
            <a:r>
              <a:rPr lang="en-US" sz="2000" dirty="0">
                <a:effectLst/>
                <a:latin typeface="Calibri" panose="020F0502020204030204" pitchFamily="34" charset="0"/>
                <a:ea typeface="Calibri" panose="020F0502020204030204" pitchFamily="34" charset="0"/>
              </a:rPr>
              <a:t>Email: </a:t>
            </a:r>
            <a:r>
              <a:rPr lang="en-US" sz="2000" u="sng" dirty="0">
                <a:solidFill>
                  <a:srgbClr val="0563C1"/>
                </a:solidFill>
                <a:effectLst/>
                <a:latin typeface="Calibri" panose="020F0502020204030204" pitchFamily="34" charset="0"/>
                <a:ea typeface="Calibri" panose="020F0502020204030204" pitchFamily="34" charset="0"/>
                <a:hlinkClick r:id="rId4"/>
              </a:rPr>
              <a:t>lynda@rangiworld.co.nz</a:t>
            </a:r>
            <a:endParaRPr lang="en-US" sz="2000" u="sng" dirty="0">
              <a:solidFill>
                <a:srgbClr val="0563C1"/>
              </a:solidFill>
              <a:effectLst/>
              <a:latin typeface="Calibri" panose="020F0502020204030204" pitchFamily="34" charset="0"/>
              <a:ea typeface="Calibri" panose="020F0502020204030204" pitchFamily="34" charset="0"/>
            </a:endParaRPr>
          </a:p>
          <a:p>
            <a:pPr marL="0" indent="0">
              <a:buNone/>
            </a:pPr>
            <a:endParaRPr lang="en-US" dirty="0"/>
          </a:p>
        </p:txBody>
      </p:sp>
      <p:pic>
        <p:nvPicPr>
          <p:cNvPr id="3" name="Picture 2">
            <a:extLst>
              <a:ext uri="{FF2B5EF4-FFF2-40B4-BE49-F238E27FC236}">
                <a16:creationId xmlns:a16="http://schemas.microsoft.com/office/drawing/2014/main" id="{0C0ED238-ACF7-4762-4A3B-46339CA7587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621474" y="2299577"/>
            <a:ext cx="6784145" cy="1445326"/>
          </a:xfrm>
          <a:prstGeom prst="rect">
            <a:avLst/>
          </a:prstGeom>
          <a:noFill/>
          <a:ln>
            <a:noFill/>
          </a:ln>
        </p:spPr>
      </p:pic>
      <p:pic>
        <p:nvPicPr>
          <p:cNvPr id="8" name="Picture 7">
            <a:extLst>
              <a:ext uri="{FF2B5EF4-FFF2-40B4-BE49-F238E27FC236}">
                <a16:creationId xmlns:a16="http://schemas.microsoft.com/office/drawing/2014/main" id="{5A850EF3-096A-A4F6-3292-2B37C003202D}"/>
              </a:ext>
            </a:extLst>
          </p:cNvPr>
          <p:cNvPicPr>
            <a:picLocks noChangeAspect="1"/>
          </p:cNvPicPr>
          <p:nvPr/>
        </p:nvPicPr>
        <p:blipFill>
          <a:blip r:embed="rId6"/>
          <a:stretch>
            <a:fillRect/>
          </a:stretch>
        </p:blipFill>
        <p:spPr>
          <a:xfrm>
            <a:off x="4621474" y="5686669"/>
            <a:ext cx="6200000" cy="866667"/>
          </a:xfrm>
          <a:prstGeom prst="rect">
            <a:avLst/>
          </a:prstGeom>
        </p:spPr>
      </p:pic>
    </p:spTree>
    <p:extLst>
      <p:ext uri="{BB962C8B-B14F-4D97-AF65-F5344CB8AC3E}">
        <p14:creationId xmlns:p14="http://schemas.microsoft.com/office/powerpoint/2010/main" val="33773766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22">
            <a:extLst>
              <a:ext uri="{FF2B5EF4-FFF2-40B4-BE49-F238E27FC236}">
                <a16:creationId xmlns:a16="http://schemas.microsoft.com/office/drawing/2014/main" id="{2E17E911-875F-4DE5-8699-99D9F1805A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24">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26">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28">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Freeform: Shape 30">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3" name="Rectangle 32">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5" y="1410079"/>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5197709-431D-4DC9-B583-AE2407AB5777}"/>
              </a:ext>
            </a:extLst>
          </p:cNvPr>
          <p:cNvSpPr>
            <a:spLocks noGrp="1"/>
          </p:cNvSpPr>
          <p:nvPr>
            <p:ph type="title"/>
          </p:nvPr>
        </p:nvSpPr>
        <p:spPr>
          <a:xfrm>
            <a:off x="466722" y="1250994"/>
            <a:ext cx="3201366" cy="2631894"/>
          </a:xfrm>
        </p:spPr>
        <p:txBody>
          <a:bodyPr anchor="b">
            <a:normAutofit/>
          </a:bodyPr>
          <a:lstStyle/>
          <a:p>
            <a:pPr algn="ctr"/>
            <a:r>
              <a:rPr lang="en-US" sz="2800" b="1" dirty="0">
                <a:solidFill>
                  <a:schemeClr val="bg1"/>
                </a:solidFill>
                <a:effectLst/>
                <a:latin typeface="Calibri" panose="020F0502020204030204" pitchFamily="34" charset="0"/>
                <a:ea typeface="Calibri" panose="020F0502020204030204" pitchFamily="34" charset="0"/>
              </a:rPr>
              <a:t>Acknowledgements</a:t>
            </a:r>
            <a:endParaRPr lang="en-US" sz="2800" dirty="0">
              <a:solidFill>
                <a:schemeClr val="bg1"/>
              </a:solidFill>
              <a:effectLst/>
              <a:latin typeface="Calibri" panose="020F0502020204030204" pitchFamily="34" charset="0"/>
              <a:ea typeface="Calibri" panose="020F0502020204030204" pitchFamily="34" charset="0"/>
            </a:endParaRPr>
          </a:p>
        </p:txBody>
      </p:sp>
      <p:sp>
        <p:nvSpPr>
          <p:cNvPr id="20" name="Content Placeholder 19">
            <a:extLst>
              <a:ext uri="{FF2B5EF4-FFF2-40B4-BE49-F238E27FC236}">
                <a16:creationId xmlns:a16="http://schemas.microsoft.com/office/drawing/2014/main" id="{C7009693-0C31-3B6D-BA58-C0202F9BEFFD}"/>
              </a:ext>
            </a:extLst>
          </p:cNvPr>
          <p:cNvSpPr>
            <a:spLocks noGrp="1"/>
          </p:cNvSpPr>
          <p:nvPr>
            <p:ph idx="1"/>
          </p:nvPr>
        </p:nvSpPr>
        <p:spPr>
          <a:xfrm>
            <a:off x="4581727" y="357810"/>
            <a:ext cx="7143551" cy="5837718"/>
          </a:xfrm>
        </p:spPr>
        <p:txBody>
          <a:bodyPr anchor="ctr">
            <a:normAutofit/>
          </a:bodyPr>
          <a:lstStyle/>
          <a:p>
            <a:pPr marL="0" indent="0">
              <a:buNone/>
            </a:pPr>
            <a:r>
              <a:rPr lang="en-US" kern="0" dirty="0">
                <a:effectLst/>
                <a:latin typeface="Calibri" panose="020F0502020204030204" pitchFamily="34" charset="0"/>
                <a:ea typeface="Calibri" panose="020F0502020204030204" pitchFamily="34" charset="0"/>
              </a:rPr>
              <a:t>We acknowledge the use of ISANA’s Capability Toolkit in this presentation. </a:t>
            </a:r>
            <a:r>
              <a:rPr lang="en-US" kern="0">
                <a:effectLst/>
                <a:latin typeface="Calibri" panose="020F0502020204030204" pitchFamily="34" charset="0"/>
                <a:ea typeface="Calibri" panose="020F0502020204030204" pitchFamily="34" charset="0"/>
              </a:rPr>
              <a:t>The toolkit </a:t>
            </a:r>
            <a:r>
              <a:rPr lang="en-US" kern="0" dirty="0">
                <a:effectLst/>
                <a:latin typeface="Calibri" panose="020F0502020204030204" pitchFamily="34" charset="0"/>
                <a:ea typeface="Calibri" panose="020F0502020204030204" pitchFamily="34" charset="0"/>
              </a:rPr>
              <a:t>is the outcome of a collaboration between ISANA NZ and Education New Zealand </a:t>
            </a:r>
            <a:r>
              <a:rPr lang="en-US" kern="0" dirty="0" err="1">
                <a:effectLst/>
                <a:latin typeface="Calibri" panose="020F0502020204030204" pitchFamily="34" charset="0"/>
                <a:ea typeface="Calibri" panose="020F0502020204030204" pitchFamily="34" charset="0"/>
              </a:rPr>
              <a:t>Manapou</a:t>
            </a:r>
            <a:r>
              <a:rPr lang="en-US" kern="0" dirty="0">
                <a:effectLst/>
                <a:latin typeface="Calibri" panose="020F0502020204030204" pitchFamily="34" charset="0"/>
                <a:ea typeface="Calibri" panose="020F0502020204030204" pitchFamily="34" charset="0"/>
              </a:rPr>
              <a:t> ki </a:t>
            </a:r>
            <a:r>
              <a:rPr lang="en-US" kern="0" dirty="0" err="1">
                <a:effectLst/>
                <a:latin typeface="Calibri" panose="020F0502020204030204" pitchFamily="34" charset="0"/>
                <a:ea typeface="Calibri" panose="020F0502020204030204" pitchFamily="34" charset="0"/>
              </a:rPr>
              <a:t>te</a:t>
            </a:r>
            <a:r>
              <a:rPr lang="en-US" kern="0" dirty="0">
                <a:effectLst/>
                <a:latin typeface="Calibri" panose="020F0502020204030204" pitchFamily="34" charset="0"/>
                <a:ea typeface="Calibri" panose="020F0502020204030204" pitchFamily="34" charset="0"/>
              </a:rPr>
              <a:t> </a:t>
            </a:r>
            <a:r>
              <a:rPr lang="en-US" kern="0" dirty="0" err="1">
                <a:effectLst/>
                <a:latin typeface="Calibri" panose="020F0502020204030204" pitchFamily="34" charset="0"/>
                <a:ea typeface="Calibri" panose="020F0502020204030204" pitchFamily="34" charset="0"/>
              </a:rPr>
              <a:t>Ao</a:t>
            </a:r>
            <a:r>
              <a:rPr lang="en-US" kern="0" dirty="0">
                <a:effectLst/>
                <a:latin typeface="Calibri" panose="020F0502020204030204" pitchFamily="34" charset="0"/>
                <a:ea typeface="Calibri" panose="020F0502020204030204" pitchFamily="34" charset="0"/>
              </a:rPr>
              <a:t> (ENZ). It presents strategies, tools, tips, guidelines, case studies, scenarios and more to assist with every facet of engagement with international learners.</a:t>
            </a:r>
            <a:endParaRPr lang="en-US" dirty="0"/>
          </a:p>
          <a:p>
            <a:pPr marL="0" indent="0">
              <a:buNone/>
            </a:pPr>
            <a:endParaRPr lang="en-US" dirty="0"/>
          </a:p>
        </p:txBody>
      </p:sp>
    </p:spTree>
    <p:extLst>
      <p:ext uri="{BB962C8B-B14F-4D97-AF65-F5344CB8AC3E}">
        <p14:creationId xmlns:p14="http://schemas.microsoft.com/office/powerpoint/2010/main" val="22689577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ectangle 11">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Freeform: Shape 19">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2" name="Rectangle 21">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8F67E95C-8958-40F3-8A26-DF43A1952BB5}"/>
              </a:ext>
            </a:extLst>
          </p:cNvPr>
          <p:cNvSpPr>
            <a:spLocks noGrp="1"/>
          </p:cNvSpPr>
          <p:nvPr>
            <p:ph type="title"/>
          </p:nvPr>
        </p:nvSpPr>
        <p:spPr>
          <a:xfrm>
            <a:off x="466722" y="491113"/>
            <a:ext cx="3201366" cy="4616464"/>
          </a:xfrm>
        </p:spPr>
        <p:txBody>
          <a:bodyPr anchor="b">
            <a:normAutofit/>
          </a:bodyPr>
          <a:lstStyle/>
          <a:p>
            <a:pPr algn="ctr"/>
            <a:br>
              <a:rPr lang="mi-NZ" sz="40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br>
            <a:br>
              <a:rPr lang="mi-NZ" sz="40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br>
            <a:r>
              <a:rPr lang="en-US" sz="4000" b="1" dirty="0">
                <a:solidFill>
                  <a:schemeClr val="bg1"/>
                </a:solidFill>
                <a:effectLst/>
                <a:latin typeface="Calibri" panose="020F0502020204030204" pitchFamily="34" charset="0"/>
                <a:ea typeface="Calibri" panose="020F0502020204030204" pitchFamily="34" charset="0"/>
              </a:rPr>
              <a:t>What is a critical incident? </a:t>
            </a:r>
            <a:br>
              <a:rPr lang="en-US" sz="4000" dirty="0">
                <a:solidFill>
                  <a:schemeClr val="bg1"/>
                </a:solidFill>
                <a:effectLst/>
                <a:latin typeface="Calibri" panose="020F0502020204030204" pitchFamily="34" charset="0"/>
                <a:ea typeface="Calibri" panose="020F0502020204030204" pitchFamily="34" charset="0"/>
              </a:rPr>
            </a:br>
            <a:endParaRPr lang="en-NZ" sz="4000" dirty="0">
              <a:solidFill>
                <a:schemeClr val="bg1"/>
              </a:solidFill>
            </a:endParaRPr>
          </a:p>
        </p:txBody>
      </p:sp>
      <p:sp>
        <p:nvSpPr>
          <p:cNvPr id="5" name="Content Placeholder 4">
            <a:extLst>
              <a:ext uri="{FF2B5EF4-FFF2-40B4-BE49-F238E27FC236}">
                <a16:creationId xmlns:a16="http://schemas.microsoft.com/office/drawing/2014/main" id="{D07EBC01-5519-4B03-80D4-F2FCDE88F22A}"/>
              </a:ext>
            </a:extLst>
          </p:cNvPr>
          <p:cNvSpPr>
            <a:spLocks noGrp="1"/>
          </p:cNvSpPr>
          <p:nvPr>
            <p:ph idx="1"/>
          </p:nvPr>
        </p:nvSpPr>
        <p:spPr>
          <a:xfrm>
            <a:off x="4810259" y="169818"/>
            <a:ext cx="6555347" cy="6492240"/>
          </a:xfrm>
        </p:spPr>
        <p:txBody>
          <a:bodyPr anchor="ctr">
            <a:normAutofit/>
          </a:bodyPr>
          <a:lstStyle/>
          <a:p>
            <a:pPr marL="0" indent="0">
              <a:buNone/>
            </a:pPr>
            <a:r>
              <a:rPr lang="en-US" dirty="0">
                <a:solidFill>
                  <a:srgbClr val="000000"/>
                </a:solidFill>
                <a:latin typeface="Calibri" panose="020F0502020204030204" pitchFamily="34" charset="0"/>
                <a:ea typeface="Calibri" panose="020F0502020204030204" pitchFamily="34" charset="0"/>
              </a:rPr>
              <a:t>I</a:t>
            </a:r>
            <a:r>
              <a:rPr lang="en-US" dirty="0">
                <a:solidFill>
                  <a:srgbClr val="000000"/>
                </a:solidFill>
                <a:effectLst/>
                <a:latin typeface="Calibri" panose="020F0502020204030204" pitchFamily="34" charset="0"/>
                <a:ea typeface="Calibri" panose="020F0502020204030204" pitchFamily="34" charset="0"/>
              </a:rPr>
              <a:t>SANA defines a critical incident as being:</a:t>
            </a:r>
            <a:endParaRPr lang="en-US" dirty="0">
              <a:effectLst/>
              <a:latin typeface="Calibri" panose="020F0502020204030204" pitchFamily="34" charset="0"/>
              <a:ea typeface="Calibri" panose="020F0502020204030204" pitchFamily="34" charset="0"/>
            </a:endParaRPr>
          </a:p>
          <a:p>
            <a:pPr marL="0" indent="0">
              <a:buNone/>
            </a:pPr>
            <a:endParaRPr lang="en-US" dirty="0">
              <a:effectLst/>
              <a:latin typeface="Calibri" panose="020F0502020204030204" pitchFamily="34" charset="0"/>
              <a:ea typeface="Calibri" panose="020F0502020204030204" pitchFamily="34" charset="0"/>
            </a:endParaRPr>
          </a:p>
          <a:p>
            <a:pPr marL="0" indent="0">
              <a:buNone/>
            </a:pPr>
            <a:r>
              <a:rPr lang="en-US" dirty="0">
                <a:solidFill>
                  <a:srgbClr val="000000"/>
                </a:solidFill>
                <a:effectLst/>
                <a:latin typeface="Calibri" panose="020F0502020204030204" pitchFamily="34" charset="0"/>
                <a:ea typeface="Calibri" panose="020F0502020204030204" pitchFamily="34" charset="0"/>
              </a:rPr>
              <a:t>‘</a:t>
            </a:r>
            <a:r>
              <a:rPr lang="en-US" i="1" dirty="0">
                <a:solidFill>
                  <a:srgbClr val="000000"/>
                </a:solidFill>
                <a:effectLst/>
                <a:latin typeface="Calibri" panose="020F0502020204030204" pitchFamily="34" charset="0"/>
                <a:ea typeface="Calibri" panose="020F0502020204030204" pitchFamily="34" charset="0"/>
              </a:rPr>
              <a:t>A tragic or traumatic event or situation affecting a student/students which has the potential to cause unusually strong emotional reactions in the school/campus community</a:t>
            </a:r>
            <a:r>
              <a:rPr lang="en-US" dirty="0">
                <a:solidFill>
                  <a:srgbClr val="000000"/>
                </a:solidFill>
                <a:effectLst/>
                <a:latin typeface="Calibri" panose="020F0502020204030204" pitchFamily="34" charset="0"/>
                <a:ea typeface="Calibri" panose="020F0502020204030204" pitchFamily="34" charset="0"/>
              </a:rPr>
              <a:t>.’</a:t>
            </a:r>
            <a:endParaRPr lang="en-US" dirty="0">
              <a:effectLst/>
              <a:latin typeface="Calibri" panose="020F0502020204030204" pitchFamily="34" charset="0"/>
              <a:ea typeface="Calibri" panose="020F0502020204030204" pitchFamily="34" charset="0"/>
            </a:endParaRPr>
          </a:p>
          <a:p>
            <a:endParaRPr lang="en-NZ" sz="2000" dirty="0"/>
          </a:p>
        </p:txBody>
      </p:sp>
    </p:spTree>
    <p:extLst>
      <p:ext uri="{BB962C8B-B14F-4D97-AF65-F5344CB8AC3E}">
        <p14:creationId xmlns:p14="http://schemas.microsoft.com/office/powerpoint/2010/main" val="16905803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7" name="Rectangle 26">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Freeform: Shape 34">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7" name="Rectangle 36">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79303F7-013B-4DBC-909E-D0BD019099DD}"/>
              </a:ext>
            </a:extLst>
          </p:cNvPr>
          <p:cNvSpPr>
            <a:spLocks noGrp="1"/>
          </p:cNvSpPr>
          <p:nvPr>
            <p:ph type="title"/>
          </p:nvPr>
        </p:nvSpPr>
        <p:spPr>
          <a:xfrm>
            <a:off x="466722" y="1683026"/>
            <a:ext cx="3201366" cy="3750365"/>
          </a:xfrm>
        </p:spPr>
        <p:txBody>
          <a:bodyPr anchor="b">
            <a:noAutofit/>
          </a:bodyPr>
          <a:lstStyle/>
          <a:p>
            <a:pPr marR="330835">
              <a:spcAft>
                <a:spcPts val="0"/>
              </a:spcAft>
            </a:pPr>
            <a:r>
              <a:rPr lang="en-US" sz="4000" b="1" dirty="0">
                <a:solidFill>
                  <a:schemeClr val="bg1"/>
                </a:solidFill>
                <a:effectLst/>
                <a:latin typeface="Calibri" panose="020F0502020204030204" pitchFamily="34" charset="0"/>
                <a:ea typeface="Calibri" panose="020F0502020204030204" pitchFamily="34" charset="0"/>
              </a:rPr>
              <a:t>It is never too late to make a start on your Critical Incident Plan!</a:t>
            </a:r>
            <a:endParaRPr lang="en-US" sz="4000" dirty="0">
              <a:solidFill>
                <a:schemeClr val="bg1"/>
              </a:solidFill>
              <a:effectLst/>
              <a:latin typeface="Calibri" panose="020F0502020204030204" pitchFamily="34" charset="0"/>
              <a:ea typeface="Calibri" panose="020F0502020204030204" pitchFamily="34" charset="0"/>
            </a:endParaRPr>
          </a:p>
        </p:txBody>
      </p:sp>
      <p:sp>
        <p:nvSpPr>
          <p:cNvPr id="3" name="Content Placeholder 2">
            <a:extLst>
              <a:ext uri="{FF2B5EF4-FFF2-40B4-BE49-F238E27FC236}">
                <a16:creationId xmlns:a16="http://schemas.microsoft.com/office/drawing/2014/main" id="{BBEFD858-ED73-4B2E-A388-F591135DDDCA}"/>
              </a:ext>
            </a:extLst>
          </p:cNvPr>
          <p:cNvSpPr>
            <a:spLocks noGrp="1"/>
          </p:cNvSpPr>
          <p:nvPr>
            <p:ph idx="1"/>
          </p:nvPr>
        </p:nvSpPr>
        <p:spPr>
          <a:xfrm>
            <a:off x="4810259" y="511388"/>
            <a:ext cx="6555347" cy="5684139"/>
          </a:xfrm>
        </p:spPr>
        <p:txBody>
          <a:bodyPr anchor="ctr">
            <a:normAutofit fontScale="92500" lnSpcReduction="20000"/>
          </a:bodyPr>
          <a:lstStyle/>
          <a:p>
            <a:pPr marL="0" indent="0">
              <a:buNone/>
            </a:pPr>
            <a:endParaRPr lang="en-GB" sz="2000" b="1" dirty="0">
              <a:effectLst/>
              <a:ea typeface="Calibri" panose="020F0502020204030204" pitchFamily="34" charset="0"/>
            </a:endParaRPr>
          </a:p>
          <a:p>
            <a:pPr marL="0" marR="330835" indent="0">
              <a:spcAft>
                <a:spcPts val="0"/>
              </a:spcAft>
              <a:buNone/>
            </a:pPr>
            <a:r>
              <a:rPr lang="en-US" sz="2000" i="1" dirty="0">
                <a:solidFill>
                  <a:srgbClr val="222222"/>
                </a:solidFill>
                <a:effectLst/>
                <a:latin typeface="Calibri" panose="020F0502020204030204" pitchFamily="34" charset="0"/>
                <a:ea typeface="Calibri" panose="020F0502020204030204" pitchFamily="34" charset="0"/>
              </a:rPr>
              <a:t>“</a:t>
            </a:r>
            <a:r>
              <a:rPr lang="en-US" sz="2200" i="1" dirty="0">
                <a:solidFill>
                  <a:srgbClr val="222222"/>
                </a:solidFill>
                <a:effectLst/>
                <a:latin typeface="Calibri" panose="020F0502020204030204" pitchFamily="34" charset="0"/>
                <a:ea typeface="Calibri" panose="020F0502020204030204" pitchFamily="34" charset="0"/>
              </a:rPr>
              <a:t>Two things stood out to me prior to the 2011 earthquake. The first is that I had prepared a critical incident plan for our International Department which was specifically to meet possible needs for our sector and school. This was shared with the Principal  and Board of Trustees the week before the earthquake.  As part of the critical incident planning process I had attended an ISANA NZ PD Day on Critical Incidents. It was the best thing I could have done as it </a:t>
            </a:r>
            <a:r>
              <a:rPr lang="en-US" sz="2200" i="1" dirty="0" err="1">
                <a:solidFill>
                  <a:srgbClr val="222222"/>
                </a:solidFill>
                <a:effectLst/>
                <a:latin typeface="Calibri" panose="020F0502020204030204" pitchFamily="34" charset="0"/>
                <a:ea typeface="Calibri" panose="020F0502020204030204" pitchFamily="34" charset="0"/>
              </a:rPr>
              <a:t>focussed</a:t>
            </a:r>
            <a:r>
              <a:rPr lang="en-US" sz="2200" i="1" dirty="0">
                <a:solidFill>
                  <a:srgbClr val="222222"/>
                </a:solidFill>
                <a:effectLst/>
                <a:latin typeface="Calibri" panose="020F0502020204030204" pitchFamily="34" charset="0"/>
                <a:ea typeface="Calibri" panose="020F0502020204030204" pitchFamily="34" charset="0"/>
              </a:rPr>
              <a:t> my mind on what needed to be done. I went back to school and drafted our critical incident plan and updated my list of emergency contacts and had printed them out and had given back up copies to the Principal and  our Pastoral Care support assistant. These were invaluable! Two days later we had the earthquake and, although we were in survival mode, we had a plan in place, which really helped us and our students. Over the next few weeks the support I received from the staff, Principal, Board of Trustees, parent community and the MOE International Department made a huge difference and helped save our International reputation long term. ”</a:t>
            </a:r>
            <a:r>
              <a:rPr lang="en-US" sz="2200" dirty="0">
                <a:solidFill>
                  <a:srgbClr val="222222"/>
                </a:solidFill>
                <a:effectLst/>
                <a:latin typeface="Calibri" panose="020F0502020204030204" pitchFamily="34" charset="0"/>
                <a:ea typeface="Calibri" panose="020F0502020204030204" pitchFamily="34" charset="0"/>
              </a:rPr>
              <a:t> </a:t>
            </a:r>
            <a:endParaRPr lang="en-US" sz="2200" dirty="0">
              <a:effectLst/>
              <a:latin typeface="Calibri" panose="020F0502020204030204" pitchFamily="34" charset="0"/>
              <a:ea typeface="Calibri" panose="020F0502020204030204" pitchFamily="34" charset="0"/>
            </a:endParaRPr>
          </a:p>
          <a:p>
            <a:pPr marL="0" marR="330835" indent="0">
              <a:buNone/>
            </a:pPr>
            <a:endParaRPr lang="en-US" sz="2200" dirty="0">
              <a:effectLst/>
              <a:latin typeface="Calibri" panose="020F0502020204030204" pitchFamily="34" charset="0"/>
              <a:ea typeface="Calibri" panose="020F0502020204030204" pitchFamily="34" charset="0"/>
            </a:endParaRPr>
          </a:p>
          <a:p>
            <a:pPr marL="0" marR="330835" indent="0">
              <a:spcAft>
                <a:spcPts val="0"/>
              </a:spcAft>
              <a:buNone/>
            </a:pPr>
            <a:r>
              <a:rPr lang="en-US" sz="2200" dirty="0">
                <a:solidFill>
                  <a:srgbClr val="222222"/>
                </a:solidFill>
                <a:effectLst/>
                <a:latin typeface="Calibri" panose="020F0502020204030204" pitchFamily="34" charset="0"/>
                <a:ea typeface="Calibri" panose="020F0502020204030204" pitchFamily="34" charset="0"/>
              </a:rPr>
              <a:t>Penny O’Connell, International Student Director, </a:t>
            </a:r>
            <a:r>
              <a:rPr lang="en-US" sz="2200" dirty="0" err="1">
                <a:solidFill>
                  <a:srgbClr val="222222"/>
                </a:solidFill>
                <a:effectLst/>
                <a:latin typeface="Calibri" panose="020F0502020204030204" pitchFamily="34" charset="0"/>
                <a:ea typeface="Calibri" panose="020F0502020204030204" pitchFamily="34" charset="0"/>
              </a:rPr>
              <a:t>Halswell</a:t>
            </a:r>
            <a:r>
              <a:rPr lang="en-US" sz="2200" dirty="0">
                <a:solidFill>
                  <a:srgbClr val="222222"/>
                </a:solidFill>
                <a:effectLst/>
                <a:latin typeface="Calibri" panose="020F0502020204030204" pitchFamily="34" charset="0"/>
                <a:ea typeface="Calibri" panose="020F0502020204030204" pitchFamily="34" charset="0"/>
              </a:rPr>
              <a:t> School, Christchurch</a:t>
            </a:r>
            <a:endParaRPr lang="en-US" sz="2200" dirty="0">
              <a:effectLst/>
              <a:latin typeface="Calibri" panose="020F0502020204030204" pitchFamily="34" charset="0"/>
              <a:ea typeface="Calibri" panose="020F0502020204030204" pitchFamily="34" charset="0"/>
            </a:endParaRPr>
          </a:p>
          <a:p>
            <a:pPr marL="0" indent="0">
              <a:buNone/>
            </a:pPr>
            <a:endParaRPr lang="en-NZ" sz="2400" dirty="0">
              <a:effectLst/>
              <a:ea typeface="Calibri" panose="020F0502020204030204" pitchFamily="34" charset="0"/>
              <a:cs typeface="Times New Roman" panose="02020603050405020304" pitchFamily="18" charset="0"/>
            </a:endParaRPr>
          </a:p>
          <a:p>
            <a:endParaRPr lang="en-NZ" sz="2000" dirty="0"/>
          </a:p>
        </p:txBody>
      </p:sp>
    </p:spTree>
    <p:extLst>
      <p:ext uri="{BB962C8B-B14F-4D97-AF65-F5344CB8AC3E}">
        <p14:creationId xmlns:p14="http://schemas.microsoft.com/office/powerpoint/2010/main" val="31489191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237B5B7-C3D2-422D-BA24-12F3117AEB11}"/>
              </a:ext>
            </a:extLst>
          </p:cNvPr>
          <p:cNvSpPr>
            <a:spLocks noGrp="1"/>
          </p:cNvSpPr>
          <p:nvPr>
            <p:ph type="title"/>
          </p:nvPr>
        </p:nvSpPr>
        <p:spPr>
          <a:xfrm>
            <a:off x="466722" y="586855"/>
            <a:ext cx="3201366" cy="3561075"/>
          </a:xfrm>
        </p:spPr>
        <p:txBody>
          <a:bodyPr anchor="b">
            <a:normAutofit/>
          </a:bodyPr>
          <a:lstStyle/>
          <a:p>
            <a:pPr algn="ctr"/>
            <a:r>
              <a:rPr lang="en-US" sz="4000" b="1" kern="0" dirty="0">
                <a:solidFill>
                  <a:schemeClr val="bg1"/>
                </a:solidFill>
                <a:effectLst/>
                <a:latin typeface="Calibri" panose="020F0502020204030204" pitchFamily="34" charset="0"/>
                <a:ea typeface="Calibri" panose="020F0502020204030204" pitchFamily="34" charset="0"/>
              </a:rPr>
              <a:t>Capability Toolkit</a:t>
            </a:r>
            <a:endParaRPr lang="en-NZ" sz="4000" dirty="0">
              <a:solidFill>
                <a:schemeClr val="bg1"/>
              </a:solidFill>
              <a:latin typeface="+mn-lt"/>
            </a:endParaRPr>
          </a:p>
        </p:txBody>
      </p:sp>
      <p:sp>
        <p:nvSpPr>
          <p:cNvPr id="5" name="Rectangle 1">
            <a:extLst>
              <a:ext uri="{FF2B5EF4-FFF2-40B4-BE49-F238E27FC236}">
                <a16:creationId xmlns:a16="http://schemas.microsoft.com/office/drawing/2014/main" id="{207D3B0D-76D8-4B2B-9202-B9A9765B8317}"/>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NZ"/>
          </a:p>
        </p:txBody>
      </p:sp>
      <p:sp>
        <p:nvSpPr>
          <p:cNvPr id="7" name="Content Placeholder 6">
            <a:extLst>
              <a:ext uri="{FF2B5EF4-FFF2-40B4-BE49-F238E27FC236}">
                <a16:creationId xmlns:a16="http://schemas.microsoft.com/office/drawing/2014/main" id="{BB7C67BF-51FF-9B97-158B-CE9DB2E7F219}"/>
              </a:ext>
            </a:extLst>
          </p:cNvPr>
          <p:cNvSpPr>
            <a:spLocks noGrp="1"/>
          </p:cNvSpPr>
          <p:nvPr>
            <p:ph idx="1"/>
          </p:nvPr>
        </p:nvSpPr>
        <p:spPr>
          <a:xfrm>
            <a:off x="4504548" y="2239617"/>
            <a:ext cx="6849252" cy="3937346"/>
          </a:xfrm>
        </p:spPr>
        <p:txBody>
          <a:bodyPr>
            <a:normAutofit/>
          </a:bodyPr>
          <a:lstStyle/>
          <a:p>
            <a:pPr marL="0" indent="0">
              <a:buNone/>
            </a:pPr>
            <a:r>
              <a:rPr lang="en-US" kern="0" dirty="0">
                <a:effectLst/>
                <a:latin typeface="Calibri" panose="020F0502020204030204" pitchFamily="34" charset="0"/>
                <a:ea typeface="Calibri" panose="020F0502020204030204" pitchFamily="34" charset="0"/>
              </a:rPr>
              <a:t>The Capability Toolkit is the outcome of a collaboration between ISANA NZ and Education New Zealand </a:t>
            </a:r>
            <a:r>
              <a:rPr lang="en-US" kern="0" dirty="0" err="1">
                <a:effectLst/>
                <a:latin typeface="Calibri" panose="020F0502020204030204" pitchFamily="34" charset="0"/>
                <a:ea typeface="Calibri" panose="020F0502020204030204" pitchFamily="34" charset="0"/>
              </a:rPr>
              <a:t>Manapou</a:t>
            </a:r>
            <a:r>
              <a:rPr lang="en-US" kern="0" dirty="0">
                <a:effectLst/>
                <a:latin typeface="Calibri" panose="020F0502020204030204" pitchFamily="34" charset="0"/>
                <a:ea typeface="Calibri" panose="020F0502020204030204" pitchFamily="34" charset="0"/>
              </a:rPr>
              <a:t> ki </a:t>
            </a:r>
            <a:r>
              <a:rPr lang="en-US" kern="0" dirty="0" err="1">
                <a:effectLst/>
                <a:latin typeface="Calibri" panose="020F0502020204030204" pitchFamily="34" charset="0"/>
                <a:ea typeface="Calibri" panose="020F0502020204030204" pitchFamily="34" charset="0"/>
              </a:rPr>
              <a:t>te</a:t>
            </a:r>
            <a:r>
              <a:rPr lang="en-US" kern="0" dirty="0">
                <a:effectLst/>
                <a:latin typeface="Calibri" panose="020F0502020204030204" pitchFamily="34" charset="0"/>
                <a:ea typeface="Calibri" panose="020F0502020204030204" pitchFamily="34" charset="0"/>
              </a:rPr>
              <a:t> </a:t>
            </a:r>
            <a:r>
              <a:rPr lang="en-US" kern="0" dirty="0" err="1">
                <a:effectLst/>
                <a:latin typeface="Calibri" panose="020F0502020204030204" pitchFamily="34" charset="0"/>
                <a:ea typeface="Calibri" panose="020F0502020204030204" pitchFamily="34" charset="0"/>
              </a:rPr>
              <a:t>Ao</a:t>
            </a:r>
            <a:r>
              <a:rPr lang="en-US" kern="0" dirty="0">
                <a:effectLst/>
                <a:latin typeface="Calibri" panose="020F0502020204030204" pitchFamily="34" charset="0"/>
                <a:ea typeface="Calibri" panose="020F0502020204030204" pitchFamily="34" charset="0"/>
              </a:rPr>
              <a:t> (ENZ). It presents strategies, tools, tips, guidelines, case studies, scenarios and more to assist with every facet of engagement with international learners.</a:t>
            </a:r>
            <a:endParaRPr lang="en-US" dirty="0"/>
          </a:p>
        </p:txBody>
      </p:sp>
    </p:spTree>
    <p:extLst>
      <p:ext uri="{BB962C8B-B14F-4D97-AF65-F5344CB8AC3E}">
        <p14:creationId xmlns:p14="http://schemas.microsoft.com/office/powerpoint/2010/main" val="7158272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ectangle 11">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Freeform: Shape 19">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2" name="Rectangle 21">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D29C78E6-86BF-449A-9326-A523C36686F0}"/>
              </a:ext>
            </a:extLst>
          </p:cNvPr>
          <p:cNvSpPr>
            <a:spLocks noGrp="1"/>
          </p:cNvSpPr>
          <p:nvPr>
            <p:ph type="title"/>
          </p:nvPr>
        </p:nvSpPr>
        <p:spPr>
          <a:xfrm>
            <a:off x="466722" y="1417983"/>
            <a:ext cx="3201366" cy="3180143"/>
          </a:xfrm>
        </p:spPr>
        <p:txBody>
          <a:bodyPr anchor="b">
            <a:noAutofit/>
          </a:bodyPr>
          <a:lstStyle/>
          <a:p>
            <a:r>
              <a:rPr lang="en-US" sz="4000" b="1">
                <a:solidFill>
                  <a:schemeClr val="bg1"/>
                </a:solidFill>
                <a:effectLst/>
                <a:latin typeface="Calibri" panose="020F0502020204030204" pitchFamily="34" charset="0"/>
                <a:ea typeface="Calibri" panose="020F0502020204030204" pitchFamily="34" charset="0"/>
              </a:rPr>
              <a:t>Critical incident management for international students</a:t>
            </a:r>
            <a:endParaRPr lang="en-US" sz="4000" dirty="0">
              <a:solidFill>
                <a:schemeClr val="bg1"/>
              </a:solidFill>
              <a:effectLst/>
              <a:latin typeface="Calibri" panose="020F0502020204030204" pitchFamily="34" charset="0"/>
              <a:ea typeface="Calibri" panose="020F0502020204030204" pitchFamily="34" charset="0"/>
            </a:endParaRPr>
          </a:p>
        </p:txBody>
      </p:sp>
      <p:sp>
        <p:nvSpPr>
          <p:cNvPr id="5" name="Content Placeholder 4">
            <a:extLst>
              <a:ext uri="{FF2B5EF4-FFF2-40B4-BE49-F238E27FC236}">
                <a16:creationId xmlns:a16="http://schemas.microsoft.com/office/drawing/2014/main" id="{5DEEB267-1842-427F-85DF-31820DA3B3F8}"/>
              </a:ext>
            </a:extLst>
          </p:cNvPr>
          <p:cNvSpPr>
            <a:spLocks noGrp="1"/>
          </p:cNvSpPr>
          <p:nvPr>
            <p:ph idx="1"/>
          </p:nvPr>
        </p:nvSpPr>
        <p:spPr>
          <a:xfrm>
            <a:off x="4504549" y="511388"/>
            <a:ext cx="6861058" cy="5967788"/>
          </a:xfrm>
        </p:spPr>
        <p:txBody>
          <a:bodyPr anchor="ctr">
            <a:normAutofit lnSpcReduction="10000"/>
          </a:bodyPr>
          <a:lstStyle/>
          <a:p>
            <a:pPr marL="0" indent="0">
              <a:buNone/>
            </a:pPr>
            <a:r>
              <a:rPr lang="en-US" sz="2400" b="1" i="1" dirty="0">
                <a:effectLst/>
                <a:latin typeface="Calibri" panose="020F0502020204030204" pitchFamily="34" charset="0"/>
                <a:ea typeface="Calibri" panose="020F0502020204030204" pitchFamily="34" charset="0"/>
              </a:rPr>
              <a:t>Resources to help practitioners manage critical incidents relating to international students</a:t>
            </a:r>
            <a:endParaRPr lang="en-US" sz="2400" dirty="0">
              <a:effectLst/>
              <a:latin typeface="Calibri" panose="020F0502020204030204" pitchFamily="34" charset="0"/>
              <a:ea typeface="Calibri" panose="020F0502020204030204" pitchFamily="34" charset="0"/>
            </a:endParaRPr>
          </a:p>
          <a:p>
            <a:pPr marL="0" indent="0">
              <a:buNone/>
            </a:pPr>
            <a:r>
              <a:rPr lang="en-US" sz="1800" dirty="0">
                <a:effectLst/>
                <a:latin typeface="Calibri" panose="020F0502020204030204" pitchFamily="34" charset="0"/>
                <a:ea typeface="Calibri" panose="020F0502020204030204" pitchFamily="34" charset="0"/>
              </a:rPr>
              <a:t> </a:t>
            </a:r>
          </a:p>
          <a:p>
            <a:pPr marL="0" indent="0">
              <a:buNone/>
            </a:pPr>
            <a:r>
              <a:rPr lang="en-US" sz="1800" u="sng" dirty="0">
                <a:solidFill>
                  <a:srgbClr val="0563C1"/>
                </a:solidFill>
                <a:effectLst/>
                <a:latin typeface="Calibri" panose="020F0502020204030204" pitchFamily="34" charset="0"/>
                <a:ea typeface="Calibri" panose="020F0502020204030204" pitchFamily="34" charset="0"/>
                <a:hlinkClick r:id="rId3"/>
              </a:rPr>
              <a:t>https://www.isana.nz/toolkit</a:t>
            </a:r>
            <a:endParaRPr lang="en-US" sz="1800" dirty="0">
              <a:effectLst/>
              <a:latin typeface="Calibri" panose="020F0502020204030204" pitchFamily="34" charset="0"/>
              <a:ea typeface="Calibri" panose="020F0502020204030204" pitchFamily="34" charset="0"/>
            </a:endParaRPr>
          </a:p>
          <a:p>
            <a:pPr marL="0" indent="0">
              <a:buNone/>
            </a:pPr>
            <a:endParaRPr lang="en-US" sz="1800" dirty="0">
              <a:latin typeface="Calibri" panose="020F0502020204030204" pitchFamily="34" charset="0"/>
              <a:ea typeface="Calibri" panose="020F0502020204030204" pitchFamily="34" charset="0"/>
            </a:endParaRPr>
          </a:p>
          <a:p>
            <a:pPr marL="0" indent="0">
              <a:buNone/>
            </a:pPr>
            <a:endParaRPr lang="en-US" sz="1800" dirty="0">
              <a:effectLst/>
              <a:latin typeface="Calibri" panose="020F0502020204030204" pitchFamily="34" charset="0"/>
              <a:ea typeface="Calibri" panose="020F0502020204030204" pitchFamily="34" charset="0"/>
            </a:endParaRPr>
          </a:p>
          <a:p>
            <a:pPr marL="0" indent="0">
              <a:buNone/>
            </a:pPr>
            <a:endParaRPr lang="en-US" sz="1800" dirty="0">
              <a:latin typeface="Calibri" panose="020F0502020204030204" pitchFamily="34" charset="0"/>
              <a:ea typeface="Calibri" panose="020F0502020204030204" pitchFamily="34" charset="0"/>
            </a:endParaRPr>
          </a:p>
          <a:p>
            <a:pPr marL="0" indent="0">
              <a:buNone/>
            </a:pPr>
            <a:endParaRPr lang="en-US" sz="1800" dirty="0">
              <a:effectLst/>
              <a:latin typeface="Calibri" panose="020F0502020204030204" pitchFamily="34" charset="0"/>
              <a:ea typeface="Calibri" panose="020F0502020204030204" pitchFamily="34" charset="0"/>
            </a:endParaRPr>
          </a:p>
          <a:p>
            <a:pPr marL="0" indent="0">
              <a:buNone/>
            </a:pPr>
            <a:endParaRPr lang="en-US" sz="1800" dirty="0">
              <a:latin typeface="Calibri" panose="020F0502020204030204" pitchFamily="34" charset="0"/>
              <a:ea typeface="Calibri" panose="020F0502020204030204" pitchFamily="34" charset="0"/>
            </a:endParaRPr>
          </a:p>
          <a:p>
            <a:pPr marL="0" indent="0">
              <a:buNone/>
            </a:pPr>
            <a:endParaRPr lang="en-US" sz="1800" dirty="0">
              <a:latin typeface="Calibri" panose="020F0502020204030204" pitchFamily="34" charset="0"/>
              <a:ea typeface="Calibri" panose="020F0502020204030204" pitchFamily="34" charset="0"/>
            </a:endParaRPr>
          </a:p>
          <a:p>
            <a:pPr marL="0" indent="0">
              <a:buNone/>
            </a:pPr>
            <a:endParaRPr lang="en-US" sz="1800" dirty="0">
              <a:effectLst/>
              <a:latin typeface="Calibri" panose="020F0502020204030204" pitchFamily="34" charset="0"/>
              <a:ea typeface="Calibri" panose="020F0502020204030204" pitchFamily="34" charset="0"/>
            </a:endParaRPr>
          </a:p>
          <a:p>
            <a:pPr marL="0" indent="0">
              <a:buNone/>
            </a:pPr>
            <a:endParaRPr lang="en-US" sz="1800" dirty="0">
              <a:latin typeface="Calibri" panose="020F0502020204030204" pitchFamily="34" charset="0"/>
            </a:endParaRPr>
          </a:p>
          <a:p>
            <a:pPr marL="0" indent="0">
              <a:buNone/>
            </a:pPr>
            <a:endParaRPr lang="en-US" sz="1800" dirty="0">
              <a:latin typeface="Calibri" panose="020F0502020204030204" pitchFamily="34" charset="0"/>
            </a:endParaRPr>
          </a:p>
          <a:p>
            <a:pPr marL="0" indent="0">
              <a:buNone/>
            </a:pPr>
            <a:endParaRPr lang="en-US" sz="1800" dirty="0">
              <a:latin typeface="Calibri" panose="020F0502020204030204" pitchFamily="34" charset="0"/>
            </a:endParaRPr>
          </a:p>
          <a:p>
            <a:pPr marL="0" indent="0">
              <a:buNone/>
            </a:pPr>
            <a:endParaRPr lang="en-US" sz="1800" dirty="0">
              <a:latin typeface="Calibri" panose="020F0502020204030204" pitchFamily="34" charset="0"/>
            </a:endParaRPr>
          </a:p>
          <a:p>
            <a:pPr marL="0" indent="0">
              <a:buNone/>
            </a:pPr>
            <a:r>
              <a:rPr lang="en-US" sz="1800" u="sng" dirty="0">
                <a:solidFill>
                  <a:srgbClr val="0563C1"/>
                </a:solidFill>
                <a:effectLst/>
                <a:latin typeface="Calibri" panose="020F0502020204030204" pitchFamily="34" charset="0"/>
                <a:ea typeface="Calibri" panose="020F0502020204030204" pitchFamily="34" charset="0"/>
                <a:hlinkClick r:id="rId3"/>
              </a:rPr>
              <a:t>https://www.isana.nz/toolkit</a:t>
            </a:r>
            <a:endParaRPr lang="en-US" sz="1800" dirty="0">
              <a:effectLst/>
              <a:latin typeface="Calibri" panose="020F0502020204030204" pitchFamily="34" charset="0"/>
              <a:ea typeface="Calibri" panose="020F0502020204030204" pitchFamily="34" charset="0"/>
            </a:endParaRPr>
          </a:p>
          <a:p>
            <a:pPr marL="0" indent="0">
              <a:buNone/>
            </a:pPr>
            <a:endParaRPr lang="en-NZ" sz="2000" dirty="0"/>
          </a:p>
        </p:txBody>
      </p:sp>
      <p:pic>
        <p:nvPicPr>
          <p:cNvPr id="2" name="Picture 1" descr="A picture containing text, screenshot, font, number&#10;&#10;Description automatically generated">
            <a:extLst>
              <a:ext uri="{FF2B5EF4-FFF2-40B4-BE49-F238E27FC236}">
                <a16:creationId xmlns:a16="http://schemas.microsoft.com/office/drawing/2014/main" id="{C527914A-8FD5-347C-ED7A-A9A8AC840F09}"/>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04548" y="2295525"/>
            <a:ext cx="6861058" cy="3809853"/>
          </a:xfrm>
          <a:prstGeom prst="rect">
            <a:avLst/>
          </a:prstGeom>
          <a:noFill/>
          <a:ln>
            <a:noFill/>
          </a:ln>
        </p:spPr>
      </p:pic>
    </p:spTree>
    <p:extLst>
      <p:ext uri="{BB962C8B-B14F-4D97-AF65-F5344CB8AC3E}">
        <p14:creationId xmlns:p14="http://schemas.microsoft.com/office/powerpoint/2010/main" val="41317391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C42F5B2-8417-43E9-BA47-4279DFD861DA}"/>
              </a:ext>
            </a:extLst>
          </p:cNvPr>
          <p:cNvSpPr>
            <a:spLocks noGrp="1"/>
          </p:cNvSpPr>
          <p:nvPr>
            <p:ph type="title"/>
          </p:nvPr>
        </p:nvSpPr>
        <p:spPr>
          <a:xfrm>
            <a:off x="466722" y="586855"/>
            <a:ext cx="3201366" cy="3919831"/>
          </a:xfrm>
        </p:spPr>
        <p:txBody>
          <a:bodyPr anchor="b">
            <a:normAutofit/>
          </a:bodyPr>
          <a:lstStyle/>
          <a:p>
            <a:pPr algn="ctr"/>
            <a:r>
              <a:rPr lang="en-US" sz="4000" b="1" dirty="0">
                <a:solidFill>
                  <a:schemeClr val="bg1"/>
                </a:solidFill>
                <a:effectLst/>
                <a:latin typeface="Calibri" panose="020F0502020204030204" pitchFamily="34" charset="0"/>
                <a:ea typeface="Calibri" panose="020F0502020204030204" pitchFamily="34" charset="0"/>
              </a:rPr>
              <a:t>Before</a:t>
            </a:r>
            <a:br>
              <a:rPr lang="en-US" sz="1800" dirty="0">
                <a:effectLst/>
                <a:latin typeface="Calibri" panose="020F0502020204030204" pitchFamily="34" charset="0"/>
                <a:ea typeface="Calibri" panose="020F0502020204030204" pitchFamily="34" charset="0"/>
              </a:rPr>
            </a:br>
            <a:br>
              <a:rPr lang="en-NZ" sz="1800" dirty="0">
                <a:effectLst/>
                <a:latin typeface="Calibri" panose="020F0502020204030204" pitchFamily="34" charset="0"/>
                <a:ea typeface="Calibri" panose="020F0502020204030204" pitchFamily="34" charset="0"/>
                <a:cs typeface="Times New Roman" panose="02020603050405020304" pitchFamily="18" charset="0"/>
              </a:rPr>
            </a:br>
            <a:endParaRPr lang="en-NZ" sz="4000" dirty="0">
              <a:solidFill>
                <a:srgbClr val="FFFFFF"/>
              </a:solidFill>
            </a:endParaRPr>
          </a:p>
        </p:txBody>
      </p:sp>
      <p:sp>
        <p:nvSpPr>
          <p:cNvPr id="3" name="Content Placeholder 2">
            <a:extLst>
              <a:ext uri="{FF2B5EF4-FFF2-40B4-BE49-F238E27FC236}">
                <a16:creationId xmlns:a16="http://schemas.microsoft.com/office/drawing/2014/main" id="{53E383CE-18A2-4348-BD97-CEDC0C686306}"/>
              </a:ext>
            </a:extLst>
          </p:cNvPr>
          <p:cNvSpPr>
            <a:spLocks noGrp="1"/>
          </p:cNvSpPr>
          <p:nvPr>
            <p:ph idx="1"/>
          </p:nvPr>
        </p:nvSpPr>
        <p:spPr>
          <a:xfrm>
            <a:off x="4810259" y="649480"/>
            <a:ext cx="6555347" cy="5546047"/>
          </a:xfrm>
        </p:spPr>
        <p:txBody>
          <a:bodyPr anchor="ctr">
            <a:normAutofit/>
          </a:bodyPr>
          <a:lstStyle/>
          <a:p>
            <a:pPr marL="0" indent="0">
              <a:buNone/>
            </a:pPr>
            <a:endParaRPr lang="en-NZ" sz="2000" dirty="0"/>
          </a:p>
          <a:p>
            <a:pPr marL="0" indent="0">
              <a:buNone/>
            </a:pPr>
            <a:endParaRPr lang="en-NZ" sz="2000" dirty="0"/>
          </a:p>
          <a:p>
            <a:pPr marL="0" indent="0">
              <a:buNone/>
            </a:pPr>
            <a:endParaRPr lang="en-NZ" sz="2000" dirty="0"/>
          </a:p>
          <a:p>
            <a:pPr marL="0" indent="0">
              <a:buNone/>
            </a:pPr>
            <a:endParaRPr lang="en-NZ" sz="2000" dirty="0"/>
          </a:p>
          <a:p>
            <a:pPr marL="0" indent="0">
              <a:buNone/>
            </a:pPr>
            <a:endParaRPr lang="en-NZ" sz="2000" dirty="0"/>
          </a:p>
          <a:p>
            <a:pPr marL="0" indent="0">
              <a:buNone/>
            </a:pPr>
            <a:endParaRPr lang="en-NZ" sz="2000" dirty="0"/>
          </a:p>
          <a:p>
            <a:pPr marL="0" indent="0">
              <a:buNone/>
            </a:pPr>
            <a:endParaRPr lang="en-NZ" sz="2000" dirty="0"/>
          </a:p>
          <a:p>
            <a:pPr marL="0" indent="0">
              <a:buNone/>
            </a:pPr>
            <a:r>
              <a:rPr lang="en-US" sz="1800" u="sng" dirty="0">
                <a:solidFill>
                  <a:srgbClr val="0563C1"/>
                </a:solidFill>
                <a:effectLst/>
                <a:latin typeface="Calibri" panose="020F0502020204030204" pitchFamily="34" charset="0"/>
                <a:ea typeface="Calibri" panose="020F0502020204030204" pitchFamily="34" charset="0"/>
                <a:hlinkClick r:id="rId3"/>
              </a:rPr>
              <a:t>https://www.isana.nz/toolkit/critical-incident-management/developing-a-tailored-critical-incident-plan#9-references-and-resources</a:t>
            </a:r>
            <a:endParaRPr lang="en-US" sz="1800" dirty="0">
              <a:effectLst/>
              <a:latin typeface="Calibri" panose="020F0502020204030204" pitchFamily="34" charset="0"/>
              <a:ea typeface="Calibri" panose="020F0502020204030204" pitchFamily="34" charset="0"/>
            </a:endParaRPr>
          </a:p>
          <a:p>
            <a:pPr marL="0" indent="0">
              <a:buNone/>
            </a:pPr>
            <a:endParaRPr lang="en-NZ" sz="2000" dirty="0"/>
          </a:p>
        </p:txBody>
      </p:sp>
      <p:pic>
        <p:nvPicPr>
          <p:cNvPr id="11" name="Picture 10" descr="A screenshot of a computer&#10;&#10;Description automatically generated with low confidence">
            <a:extLst>
              <a:ext uri="{FF2B5EF4-FFF2-40B4-BE49-F238E27FC236}">
                <a16:creationId xmlns:a16="http://schemas.microsoft.com/office/drawing/2014/main" id="{1C0FB981-6B35-CDF3-A924-2B224D982499}"/>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673398" y="874643"/>
            <a:ext cx="6692208" cy="3108479"/>
          </a:xfrm>
          <a:prstGeom prst="rect">
            <a:avLst/>
          </a:prstGeom>
          <a:noFill/>
          <a:ln>
            <a:noFill/>
          </a:ln>
        </p:spPr>
      </p:pic>
    </p:spTree>
    <p:extLst>
      <p:ext uri="{BB962C8B-B14F-4D97-AF65-F5344CB8AC3E}">
        <p14:creationId xmlns:p14="http://schemas.microsoft.com/office/powerpoint/2010/main" val="9588885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4B0A3D6-D230-4824-B187-1500C777A805}"/>
              </a:ext>
            </a:extLst>
          </p:cNvPr>
          <p:cNvSpPr>
            <a:spLocks noGrp="1"/>
          </p:cNvSpPr>
          <p:nvPr>
            <p:ph type="title"/>
          </p:nvPr>
        </p:nvSpPr>
        <p:spPr>
          <a:xfrm>
            <a:off x="466722" y="586856"/>
            <a:ext cx="3201366" cy="3892380"/>
          </a:xfrm>
        </p:spPr>
        <p:txBody>
          <a:bodyPr anchor="b">
            <a:normAutofit/>
          </a:bodyPr>
          <a:lstStyle/>
          <a:p>
            <a:r>
              <a:rPr lang="en-US" sz="4000" b="1" dirty="0">
                <a:solidFill>
                  <a:schemeClr val="bg1"/>
                </a:solidFill>
                <a:effectLst/>
                <a:latin typeface="Calibri" panose="020F0502020204030204" pitchFamily="34" charset="0"/>
                <a:ea typeface="Calibri" panose="020F0502020204030204" pitchFamily="34" charset="0"/>
              </a:rPr>
              <a:t>Developing a tailored critical incident plan</a:t>
            </a:r>
            <a:endParaRPr lang="en-US" sz="4000" dirty="0">
              <a:solidFill>
                <a:schemeClr val="bg1"/>
              </a:solidFill>
              <a:effectLst/>
              <a:latin typeface="Calibri" panose="020F0502020204030204" pitchFamily="34" charset="0"/>
              <a:ea typeface="Calibri" panose="020F0502020204030204" pitchFamily="34" charset="0"/>
            </a:endParaRPr>
          </a:p>
        </p:txBody>
      </p:sp>
      <p:sp>
        <p:nvSpPr>
          <p:cNvPr id="5" name="Rectangle 1">
            <a:extLst>
              <a:ext uri="{FF2B5EF4-FFF2-40B4-BE49-F238E27FC236}">
                <a16:creationId xmlns:a16="http://schemas.microsoft.com/office/drawing/2014/main" id="{55052823-4BA1-4EAF-AAFA-620F24650135}"/>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NZ"/>
          </a:p>
        </p:txBody>
      </p:sp>
      <p:sp>
        <p:nvSpPr>
          <p:cNvPr id="6" name="Content Placeholder 5">
            <a:extLst>
              <a:ext uri="{FF2B5EF4-FFF2-40B4-BE49-F238E27FC236}">
                <a16:creationId xmlns:a16="http://schemas.microsoft.com/office/drawing/2014/main" id="{D5F2398C-8C65-1AB9-1DBB-D5CAED8A4140}"/>
              </a:ext>
            </a:extLst>
          </p:cNvPr>
          <p:cNvSpPr>
            <a:spLocks noGrp="1"/>
          </p:cNvSpPr>
          <p:nvPr>
            <p:ph idx="1"/>
          </p:nvPr>
        </p:nvSpPr>
        <p:spPr>
          <a:xfrm>
            <a:off x="4367694" y="457201"/>
            <a:ext cx="6986105" cy="6023112"/>
          </a:xfrm>
        </p:spPr>
        <p:txBody>
          <a:bodyPr>
            <a:normAutofit fontScale="92500" lnSpcReduction="20000"/>
          </a:bodyPr>
          <a:lstStyle/>
          <a:p>
            <a:pPr indent="0">
              <a:buNone/>
            </a:pPr>
            <a:r>
              <a:rPr lang="en-US" sz="1800" b="1" u="sng" dirty="0">
                <a:solidFill>
                  <a:srgbClr val="343A40"/>
                </a:solidFill>
                <a:effectLst/>
                <a:latin typeface="DM Sans" pitchFamily="2" charset="0"/>
                <a:ea typeface="Calibri" panose="020F0502020204030204" pitchFamily="34" charset="0"/>
                <a:hlinkClick r:id="rId3"/>
              </a:rPr>
              <a:t>1. Why do you need a critical incident plan for international students?</a:t>
            </a:r>
            <a:endParaRPr lang="en-US" sz="1800" dirty="0">
              <a:effectLst/>
              <a:latin typeface="Calibri" panose="020F0502020204030204" pitchFamily="34" charset="0"/>
              <a:ea typeface="Calibri" panose="020F0502020204030204" pitchFamily="34" charset="0"/>
            </a:endParaRPr>
          </a:p>
          <a:p>
            <a:pPr indent="0">
              <a:buNone/>
            </a:pPr>
            <a:r>
              <a:rPr lang="en-US" sz="1800" b="1" u="sng" dirty="0">
                <a:solidFill>
                  <a:srgbClr val="343A40"/>
                </a:solidFill>
                <a:effectLst/>
                <a:latin typeface="DM Sans" pitchFamily="2" charset="0"/>
                <a:ea typeface="Calibri" panose="020F0502020204030204" pitchFamily="34" charset="0"/>
                <a:hlinkClick r:id="rId4"/>
              </a:rPr>
              <a:t>2. Developing a tailored critical incident plan seems like a massive exercise – where do you start?</a:t>
            </a:r>
            <a:endParaRPr lang="en-US" sz="1800" dirty="0">
              <a:effectLst/>
              <a:latin typeface="Calibri" panose="020F0502020204030204" pitchFamily="34" charset="0"/>
              <a:ea typeface="Calibri" panose="020F0502020204030204" pitchFamily="34" charset="0"/>
            </a:endParaRPr>
          </a:p>
          <a:p>
            <a:pPr marL="457200"/>
            <a:r>
              <a:rPr lang="en-US" sz="1800" u="sng" dirty="0">
                <a:solidFill>
                  <a:srgbClr val="343A40"/>
                </a:solidFill>
                <a:effectLst/>
                <a:latin typeface="DM Sans" pitchFamily="2" charset="0"/>
                <a:ea typeface="Calibri" panose="020F0502020204030204" pitchFamily="34" charset="0"/>
                <a:hlinkClick r:id="rId5"/>
              </a:rPr>
              <a:t>2.1 Education (Pastoral Care of Tertiary and International Learners) Code of Practice 2021.</a:t>
            </a:r>
            <a:endParaRPr lang="en-US" sz="1800" dirty="0">
              <a:effectLst/>
              <a:latin typeface="Calibri" panose="020F0502020204030204" pitchFamily="34" charset="0"/>
              <a:ea typeface="Calibri" panose="020F0502020204030204" pitchFamily="34" charset="0"/>
            </a:endParaRPr>
          </a:p>
          <a:p>
            <a:pPr marL="457200"/>
            <a:r>
              <a:rPr lang="en-US" sz="1800" u="sng" dirty="0">
                <a:solidFill>
                  <a:srgbClr val="343A40"/>
                </a:solidFill>
                <a:effectLst/>
                <a:latin typeface="DM Sans" pitchFamily="2" charset="0"/>
                <a:ea typeface="Calibri" panose="020F0502020204030204" pitchFamily="34" charset="0"/>
                <a:hlinkClick r:id="rId6"/>
              </a:rPr>
              <a:t>2.2 ISANA NZ’s Critical Incident Kit</a:t>
            </a:r>
            <a:endParaRPr lang="en-US" sz="1800" dirty="0">
              <a:effectLst/>
              <a:latin typeface="Calibri" panose="020F0502020204030204" pitchFamily="34" charset="0"/>
              <a:ea typeface="Calibri" panose="020F0502020204030204" pitchFamily="34" charset="0"/>
            </a:endParaRPr>
          </a:p>
          <a:p>
            <a:pPr marL="457200"/>
            <a:r>
              <a:rPr lang="en-US" sz="1800" u="sng" dirty="0">
                <a:solidFill>
                  <a:srgbClr val="343A40"/>
                </a:solidFill>
                <a:effectLst/>
                <a:latin typeface="DM Sans" pitchFamily="2" charset="0"/>
                <a:ea typeface="Calibri" panose="020F0502020204030204" pitchFamily="34" charset="0"/>
                <a:hlinkClick r:id="rId7"/>
              </a:rPr>
              <a:t>2.3 Ministry of Education: Emergencies and traumatic incidents</a:t>
            </a:r>
            <a:endParaRPr lang="en-US" sz="1800" dirty="0">
              <a:effectLst/>
              <a:latin typeface="Calibri" panose="020F0502020204030204" pitchFamily="34" charset="0"/>
              <a:ea typeface="Calibri" panose="020F0502020204030204" pitchFamily="34" charset="0"/>
            </a:endParaRPr>
          </a:p>
          <a:p>
            <a:pPr marL="457200"/>
            <a:r>
              <a:rPr lang="en-US" sz="1800" u="sng" dirty="0">
                <a:solidFill>
                  <a:srgbClr val="343A40"/>
                </a:solidFill>
                <a:effectLst/>
                <a:latin typeface="DM Sans" pitchFamily="2" charset="0"/>
                <a:ea typeface="Calibri" panose="020F0502020204030204" pitchFamily="34" charset="0"/>
                <a:hlinkClick r:id="rId8"/>
              </a:rPr>
              <a:t>2.4 NZQA Critical incident response plan – death of a learner</a:t>
            </a:r>
            <a:endParaRPr lang="en-US" sz="1800" dirty="0">
              <a:effectLst/>
              <a:latin typeface="Calibri" panose="020F0502020204030204" pitchFamily="34" charset="0"/>
              <a:ea typeface="Calibri" panose="020F0502020204030204" pitchFamily="34" charset="0"/>
            </a:endParaRPr>
          </a:p>
          <a:p>
            <a:pPr marL="457200"/>
            <a:r>
              <a:rPr lang="en-US" sz="1800" u="sng" dirty="0">
                <a:solidFill>
                  <a:srgbClr val="343A40"/>
                </a:solidFill>
                <a:effectLst/>
                <a:latin typeface="DM Sans" pitchFamily="2" charset="0"/>
                <a:ea typeface="Calibri" panose="020F0502020204030204" pitchFamily="34" charset="0"/>
                <a:hlinkClick r:id="rId9"/>
              </a:rPr>
              <a:t>2.5 The 4 Rs and Get Ready – National Emergency Management Agency</a:t>
            </a:r>
            <a:endParaRPr lang="en-US" sz="1800" dirty="0">
              <a:effectLst/>
              <a:latin typeface="Calibri" panose="020F0502020204030204" pitchFamily="34" charset="0"/>
              <a:ea typeface="Calibri" panose="020F0502020204030204" pitchFamily="34" charset="0"/>
            </a:endParaRPr>
          </a:p>
          <a:p>
            <a:pPr indent="0">
              <a:buNone/>
            </a:pPr>
            <a:r>
              <a:rPr lang="en-US" sz="1800" b="1" u="sng" dirty="0">
                <a:solidFill>
                  <a:srgbClr val="343A40"/>
                </a:solidFill>
                <a:effectLst/>
                <a:latin typeface="DM Sans" pitchFamily="2" charset="0"/>
                <a:ea typeface="Calibri" panose="020F0502020204030204" pitchFamily="34" charset="0"/>
                <a:hlinkClick r:id="rId10"/>
              </a:rPr>
              <a:t>3. Putting your plan together</a:t>
            </a:r>
            <a:endParaRPr lang="en-US" sz="1800" dirty="0">
              <a:effectLst/>
              <a:latin typeface="Calibri" panose="020F0502020204030204" pitchFamily="34" charset="0"/>
              <a:ea typeface="Calibri" panose="020F0502020204030204" pitchFamily="34" charset="0"/>
            </a:endParaRPr>
          </a:p>
          <a:p>
            <a:pPr marL="457200"/>
            <a:r>
              <a:rPr lang="en-US" sz="1800" u="sng" dirty="0">
                <a:solidFill>
                  <a:srgbClr val="343A40"/>
                </a:solidFill>
                <a:effectLst/>
                <a:latin typeface="DM Sans" pitchFamily="2" charset="0"/>
                <a:ea typeface="Calibri" panose="020F0502020204030204" pitchFamily="34" charset="0"/>
                <a:hlinkClick r:id="rId11"/>
              </a:rPr>
              <a:t>3.1 Readiness – preparation and planning</a:t>
            </a:r>
            <a:endParaRPr lang="en-US" sz="1800" dirty="0">
              <a:effectLst/>
              <a:latin typeface="Calibri" panose="020F0502020204030204" pitchFamily="34" charset="0"/>
              <a:ea typeface="Calibri" panose="020F0502020204030204" pitchFamily="34" charset="0"/>
            </a:endParaRPr>
          </a:p>
          <a:p>
            <a:pPr marL="457200"/>
            <a:r>
              <a:rPr lang="en-US" sz="1800" u="sng" dirty="0">
                <a:solidFill>
                  <a:srgbClr val="343A40"/>
                </a:solidFill>
                <a:effectLst/>
                <a:latin typeface="DM Sans" pitchFamily="2" charset="0"/>
                <a:ea typeface="Calibri" panose="020F0502020204030204" pitchFamily="34" charset="0"/>
                <a:hlinkClick r:id="rId12"/>
              </a:rPr>
              <a:t>3.2 Reduction – risk analysis</a:t>
            </a:r>
            <a:endParaRPr lang="en-US" sz="1800" dirty="0">
              <a:effectLst/>
              <a:latin typeface="Calibri" panose="020F0502020204030204" pitchFamily="34" charset="0"/>
              <a:ea typeface="Calibri" panose="020F0502020204030204" pitchFamily="34" charset="0"/>
            </a:endParaRPr>
          </a:p>
          <a:p>
            <a:pPr marL="457200"/>
            <a:r>
              <a:rPr lang="en-US" sz="1800" u="sng" dirty="0">
                <a:solidFill>
                  <a:srgbClr val="343A40"/>
                </a:solidFill>
                <a:effectLst/>
                <a:latin typeface="DM Sans" pitchFamily="2" charset="0"/>
                <a:ea typeface="Calibri" panose="020F0502020204030204" pitchFamily="34" charset="0"/>
                <a:hlinkClick r:id="rId13"/>
              </a:rPr>
              <a:t>3.3 Response – immediate response</a:t>
            </a:r>
            <a:endParaRPr lang="en-US" sz="1800" dirty="0">
              <a:effectLst/>
              <a:latin typeface="Calibri" panose="020F0502020204030204" pitchFamily="34" charset="0"/>
              <a:ea typeface="Calibri" panose="020F0502020204030204" pitchFamily="34" charset="0"/>
            </a:endParaRPr>
          </a:p>
          <a:p>
            <a:pPr marL="457200"/>
            <a:r>
              <a:rPr lang="en-US" sz="1800" u="sng" dirty="0">
                <a:solidFill>
                  <a:srgbClr val="343A40"/>
                </a:solidFill>
                <a:effectLst/>
                <a:latin typeface="DM Sans" pitchFamily="2" charset="0"/>
                <a:ea typeface="Calibri" panose="020F0502020204030204" pitchFamily="34" charset="0"/>
                <a:hlinkClick r:id="rId14"/>
              </a:rPr>
              <a:t>3.4 Recovery – ongoing response</a:t>
            </a:r>
            <a:endParaRPr lang="en-US" sz="1800" dirty="0">
              <a:effectLst/>
              <a:latin typeface="Calibri" panose="020F0502020204030204" pitchFamily="34" charset="0"/>
              <a:ea typeface="Calibri" panose="020F0502020204030204" pitchFamily="34" charset="0"/>
            </a:endParaRPr>
          </a:p>
          <a:p>
            <a:pPr indent="0">
              <a:buNone/>
            </a:pPr>
            <a:r>
              <a:rPr lang="en-US" sz="1800" b="1" u="sng" dirty="0">
                <a:solidFill>
                  <a:srgbClr val="343A40"/>
                </a:solidFill>
                <a:effectLst/>
                <a:latin typeface="DM Sans" pitchFamily="2" charset="0"/>
                <a:ea typeface="Calibri" panose="020F0502020204030204" pitchFamily="34" charset="0"/>
                <a:hlinkClick r:id="rId15"/>
              </a:rPr>
              <a:t>4. The one-stop tailored critical incident plan</a:t>
            </a:r>
            <a:endParaRPr lang="en-US" sz="1800" dirty="0">
              <a:effectLst/>
              <a:latin typeface="Calibri" panose="020F0502020204030204" pitchFamily="34" charset="0"/>
              <a:ea typeface="Calibri" panose="020F0502020204030204" pitchFamily="34" charset="0"/>
            </a:endParaRPr>
          </a:p>
          <a:p>
            <a:pPr indent="0">
              <a:buNone/>
            </a:pPr>
            <a:r>
              <a:rPr lang="en-US" sz="1800" b="1" u="sng" dirty="0">
                <a:solidFill>
                  <a:srgbClr val="343A40"/>
                </a:solidFill>
                <a:effectLst/>
                <a:latin typeface="DM Sans" pitchFamily="2" charset="0"/>
                <a:ea typeface="Calibri" panose="020F0502020204030204" pitchFamily="34" charset="0"/>
                <a:hlinkClick r:id="rId16"/>
              </a:rPr>
              <a:t>5. Putting your plan into practice</a:t>
            </a:r>
            <a:endParaRPr lang="en-US" sz="1800" dirty="0">
              <a:effectLst/>
              <a:latin typeface="Calibri" panose="020F0502020204030204" pitchFamily="34" charset="0"/>
              <a:ea typeface="Calibri" panose="020F0502020204030204" pitchFamily="34" charset="0"/>
            </a:endParaRPr>
          </a:p>
          <a:p>
            <a:pPr indent="0">
              <a:buNone/>
            </a:pPr>
            <a:r>
              <a:rPr lang="en-US" sz="1800" b="1" u="sng" dirty="0">
                <a:solidFill>
                  <a:srgbClr val="343A40"/>
                </a:solidFill>
                <a:effectLst/>
                <a:latin typeface="DM Sans" pitchFamily="2" charset="0"/>
                <a:ea typeface="Calibri" panose="020F0502020204030204" pitchFamily="34" charset="0"/>
                <a:hlinkClick r:id="rId17"/>
              </a:rPr>
              <a:t>6. Supplementary critical incident policy template</a:t>
            </a:r>
            <a:endParaRPr lang="en-US" sz="1800" dirty="0">
              <a:effectLst/>
              <a:latin typeface="Calibri" panose="020F0502020204030204" pitchFamily="34" charset="0"/>
              <a:ea typeface="Calibri" panose="020F0502020204030204" pitchFamily="34" charset="0"/>
            </a:endParaRPr>
          </a:p>
          <a:p>
            <a:pPr indent="0">
              <a:buNone/>
            </a:pPr>
            <a:r>
              <a:rPr lang="en-US" sz="1800" b="1" u="sng" dirty="0">
                <a:solidFill>
                  <a:srgbClr val="343A40"/>
                </a:solidFill>
                <a:effectLst/>
                <a:latin typeface="DM Sans" pitchFamily="2" charset="0"/>
                <a:ea typeface="Calibri" panose="020F0502020204030204" pitchFamily="34" charset="0"/>
                <a:hlinkClick r:id="rId18"/>
              </a:rPr>
              <a:t>7. Summary of topic</a:t>
            </a:r>
            <a:endParaRPr lang="en-US" sz="1800" dirty="0">
              <a:effectLst/>
              <a:latin typeface="Calibri" panose="020F0502020204030204" pitchFamily="34" charset="0"/>
              <a:ea typeface="Calibri" panose="020F0502020204030204" pitchFamily="34" charset="0"/>
            </a:endParaRPr>
          </a:p>
          <a:p>
            <a:pPr marL="0" indent="0">
              <a:buNone/>
            </a:pPr>
            <a:endParaRPr lang="en-US" dirty="0"/>
          </a:p>
        </p:txBody>
      </p:sp>
    </p:spTree>
    <p:extLst>
      <p:ext uri="{BB962C8B-B14F-4D97-AF65-F5344CB8AC3E}">
        <p14:creationId xmlns:p14="http://schemas.microsoft.com/office/powerpoint/2010/main" val="24137896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89F613C-A9D6-41A6-95EA-E04FD731BE91}"/>
              </a:ext>
            </a:extLst>
          </p:cNvPr>
          <p:cNvSpPr>
            <a:spLocks noGrp="1"/>
          </p:cNvSpPr>
          <p:nvPr>
            <p:ph type="title"/>
          </p:nvPr>
        </p:nvSpPr>
        <p:spPr>
          <a:xfrm>
            <a:off x="418225" y="2093968"/>
            <a:ext cx="3201366" cy="3324872"/>
          </a:xfrm>
        </p:spPr>
        <p:txBody>
          <a:bodyPr anchor="b">
            <a:noAutofit/>
          </a:bodyPr>
          <a:lstStyle/>
          <a:p>
            <a:pPr algn="ctr"/>
            <a:br>
              <a:rPr lang="en-US" sz="3600" b="1" dirty="0">
                <a:solidFill>
                  <a:schemeClr val="bg1"/>
                </a:solidFill>
                <a:effectLst/>
                <a:latin typeface="Calibri" panose="020F0502020204030204" pitchFamily="34" charset="0"/>
                <a:ea typeface="Calibri" panose="020F0502020204030204" pitchFamily="34" charset="0"/>
              </a:rPr>
            </a:br>
            <a:br>
              <a:rPr lang="en-US" sz="3600" b="1" dirty="0">
                <a:solidFill>
                  <a:schemeClr val="bg1"/>
                </a:solidFill>
                <a:effectLst/>
                <a:latin typeface="Calibri" panose="020F0502020204030204" pitchFamily="34" charset="0"/>
                <a:ea typeface="Calibri" panose="020F0502020204030204" pitchFamily="34" charset="0"/>
              </a:rPr>
            </a:br>
            <a:r>
              <a:rPr lang="en-US" sz="3600" b="1" dirty="0">
                <a:solidFill>
                  <a:schemeClr val="bg1"/>
                </a:solidFill>
                <a:effectLst/>
                <a:latin typeface="Calibri" panose="020F0502020204030204" pitchFamily="34" charset="0"/>
                <a:ea typeface="Calibri" panose="020F0502020204030204" pitchFamily="34" charset="0"/>
              </a:rPr>
              <a:t>Communication Tree – who does what, where and when</a:t>
            </a:r>
            <a:br>
              <a:rPr lang="en-US" sz="3600" dirty="0">
                <a:solidFill>
                  <a:schemeClr val="bg1"/>
                </a:solidFill>
                <a:effectLst/>
                <a:latin typeface="Calibri" panose="020F0502020204030204" pitchFamily="34" charset="0"/>
                <a:ea typeface="Calibri" panose="020F0502020204030204" pitchFamily="34" charset="0"/>
              </a:rPr>
            </a:br>
            <a:br>
              <a:rPr lang="en-NZ" sz="3600" dirty="0">
                <a:effectLst/>
                <a:latin typeface="Calibri" panose="020F0502020204030204" pitchFamily="34" charset="0"/>
                <a:ea typeface="Calibri" panose="020F0502020204030204" pitchFamily="34" charset="0"/>
                <a:cs typeface="Times New Roman" panose="02020603050405020304" pitchFamily="18" charset="0"/>
              </a:rPr>
            </a:br>
            <a:endParaRPr lang="en-NZ" sz="3600" dirty="0">
              <a:solidFill>
                <a:srgbClr val="FFFFFF"/>
              </a:solidFill>
            </a:endParaRPr>
          </a:p>
        </p:txBody>
      </p:sp>
      <p:sp>
        <p:nvSpPr>
          <p:cNvPr id="3" name="Content Placeholder 2">
            <a:extLst>
              <a:ext uri="{FF2B5EF4-FFF2-40B4-BE49-F238E27FC236}">
                <a16:creationId xmlns:a16="http://schemas.microsoft.com/office/drawing/2014/main" id="{2005D2C6-9D68-4E85-A705-44AC2F87DD6A}"/>
              </a:ext>
            </a:extLst>
          </p:cNvPr>
          <p:cNvSpPr>
            <a:spLocks noGrp="1"/>
          </p:cNvSpPr>
          <p:nvPr>
            <p:ph idx="1"/>
          </p:nvPr>
        </p:nvSpPr>
        <p:spPr>
          <a:xfrm>
            <a:off x="4810259" y="649480"/>
            <a:ext cx="6555347" cy="5546047"/>
          </a:xfrm>
        </p:spPr>
        <p:txBody>
          <a:bodyPr anchor="ctr">
            <a:normAutofit/>
          </a:bodyPr>
          <a:lstStyle/>
          <a:p>
            <a:pPr marL="0" indent="0">
              <a:lnSpc>
                <a:spcPct val="107000"/>
              </a:lnSpc>
              <a:spcAft>
                <a:spcPts val="800"/>
              </a:spcAft>
              <a:buNone/>
            </a:pPr>
            <a:r>
              <a:rPr lang="mi-NZ" sz="1800" dirty="0">
                <a:effectLst/>
                <a:latin typeface="Calibri" panose="020F0502020204030204" pitchFamily="34" charset="0"/>
                <a:ea typeface="Calibri" panose="020F0502020204030204" pitchFamily="34" charset="0"/>
                <a:cs typeface="Times New Roman" panose="02020603050405020304" pitchFamily="18" charset="0"/>
              </a:rPr>
              <a:t> </a:t>
            </a:r>
            <a:endParaRPr lang="en-NZ"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NZ" sz="2000" dirty="0"/>
          </a:p>
        </p:txBody>
      </p:sp>
      <p:sp>
        <p:nvSpPr>
          <p:cNvPr id="7" name="TextBox 6">
            <a:extLst>
              <a:ext uri="{FF2B5EF4-FFF2-40B4-BE49-F238E27FC236}">
                <a16:creationId xmlns:a16="http://schemas.microsoft.com/office/drawing/2014/main" id="{A20EF367-5EC3-8C38-3077-858085C6E13E}"/>
              </a:ext>
            </a:extLst>
          </p:cNvPr>
          <p:cNvSpPr txBox="1"/>
          <p:nvPr/>
        </p:nvSpPr>
        <p:spPr>
          <a:xfrm>
            <a:off x="4392016" y="1994526"/>
            <a:ext cx="7071114" cy="4832092"/>
          </a:xfrm>
          <a:prstGeom prst="rect">
            <a:avLst/>
          </a:prstGeom>
          <a:noFill/>
        </p:spPr>
        <p:txBody>
          <a:bodyPr wrap="square">
            <a:spAutoFit/>
          </a:bodyPr>
          <a:lstStyle/>
          <a:p>
            <a:pPr marL="342900" lvl="0" indent="-342900">
              <a:buFont typeface="Symbol" panose="05050102010706020507" pitchFamily="18" charset="2"/>
              <a:buChar char=""/>
            </a:pPr>
            <a:endParaRPr lang="en-US" sz="1800" b="1" dirty="0">
              <a:effectLst/>
              <a:latin typeface="Calibri" panose="020F0502020204030204" pitchFamily="34" charset="0"/>
              <a:ea typeface="Calibri" panose="020F0502020204030204" pitchFamily="34" charset="0"/>
            </a:endParaRPr>
          </a:p>
          <a:p>
            <a:pPr lvl="0"/>
            <a:endParaRPr lang="en-US" b="1" dirty="0">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endParaRPr lang="en-US" sz="1800" b="1" dirty="0">
              <a:effectLst/>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endParaRPr lang="en-US" b="1" dirty="0">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endParaRPr lang="en-US" sz="1800" b="1" dirty="0">
              <a:effectLst/>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endParaRPr lang="en-US" b="1" dirty="0">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endParaRPr lang="en-US" sz="1800" b="1" dirty="0">
              <a:effectLst/>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endParaRPr lang="en-US" sz="1400" b="1" dirty="0">
              <a:effectLst/>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endParaRPr lang="en-US" sz="1400" b="1" dirty="0">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endParaRPr lang="en-US" sz="1400" b="1" dirty="0">
              <a:effectLst/>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endParaRPr lang="en-US" sz="1400" b="1" dirty="0">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endParaRPr lang="en-US" sz="1400" b="1" dirty="0">
              <a:effectLst/>
              <a:latin typeface="Calibri" panose="020F0502020204030204" pitchFamily="34" charset="0"/>
              <a:ea typeface="Calibri" panose="020F0502020204030204" pitchFamily="34" charset="0"/>
            </a:endParaRPr>
          </a:p>
          <a:p>
            <a:pPr marL="285750" lvl="0" indent="-285750">
              <a:buFont typeface="Arial" panose="020B0604020202020204" pitchFamily="34" charset="0"/>
              <a:buChar char="•"/>
            </a:pPr>
            <a:endParaRPr lang="en-US" sz="1400" b="1" dirty="0">
              <a:effectLst/>
              <a:latin typeface="Calibri" panose="020F0502020204030204" pitchFamily="34" charset="0"/>
              <a:ea typeface="Calibri" panose="020F0502020204030204" pitchFamily="34" charset="0"/>
            </a:endParaRPr>
          </a:p>
          <a:p>
            <a:pPr marL="285750" lvl="0" indent="-285750">
              <a:buFont typeface="Arial" panose="020B0604020202020204" pitchFamily="34" charset="0"/>
              <a:buChar char="•"/>
            </a:pPr>
            <a:r>
              <a:rPr lang="en-US" sz="1400" b="1" dirty="0">
                <a:effectLst/>
                <a:latin typeface="Calibri" panose="020F0502020204030204" pitchFamily="34" charset="0"/>
                <a:ea typeface="Calibri" panose="020F0502020204030204" pitchFamily="34" charset="0"/>
              </a:rPr>
              <a:t>If there is an incident out of school hours and the student lives with their parent/s: </a:t>
            </a:r>
            <a:endParaRPr lang="en-US" sz="1400" dirty="0">
              <a:effectLst/>
              <a:latin typeface="Calibri" panose="020F0502020204030204" pitchFamily="34" charset="0"/>
              <a:ea typeface="Calibri" panose="020F0502020204030204" pitchFamily="34" charset="0"/>
            </a:endParaRPr>
          </a:p>
          <a:p>
            <a:pPr marL="285750" lvl="0" indent="-285750">
              <a:buFont typeface="Arial" panose="020B0604020202020204" pitchFamily="34" charset="0"/>
              <a:buChar char="•"/>
            </a:pPr>
            <a:r>
              <a:rPr lang="en-US" sz="1400" b="1" dirty="0">
                <a:effectLst/>
                <a:latin typeface="Calibri" panose="020F0502020204030204" pitchFamily="34" charset="0"/>
                <a:ea typeface="Times New Roman" panose="02020603050405020304" pitchFamily="18" charset="0"/>
              </a:rPr>
              <a:t>If there is an incident out of school hours and the student lives with a DCG:  </a:t>
            </a:r>
            <a:endParaRPr lang="en-US" sz="1400" dirty="0">
              <a:effectLst/>
              <a:latin typeface="Calibri" panose="020F0502020204030204" pitchFamily="34" charset="0"/>
              <a:ea typeface="Calibri" panose="020F0502020204030204" pitchFamily="34" charset="0"/>
            </a:endParaRPr>
          </a:p>
          <a:p>
            <a:pPr marL="285750" lvl="0" indent="-285750">
              <a:buFont typeface="Arial" panose="020B0604020202020204" pitchFamily="34" charset="0"/>
              <a:buChar char="•"/>
            </a:pPr>
            <a:r>
              <a:rPr lang="en-US" sz="1400" b="1" dirty="0">
                <a:effectLst/>
                <a:latin typeface="Calibri" panose="020F0502020204030204" pitchFamily="34" charset="0"/>
                <a:ea typeface="Times New Roman" panose="02020603050405020304" pitchFamily="18" charset="0"/>
              </a:rPr>
              <a:t>If there is an incident at school during school hours and the student lives with a host family:</a:t>
            </a:r>
            <a:r>
              <a:rPr lang="en-US" sz="1400" dirty="0">
                <a:effectLst/>
                <a:latin typeface="Calibri" panose="020F0502020204030204" pitchFamily="34" charset="0"/>
                <a:ea typeface="Times New Roman" panose="02020603050405020304" pitchFamily="18" charset="0"/>
              </a:rPr>
              <a:t>           </a:t>
            </a:r>
            <a:endParaRPr lang="en-US" sz="1400" dirty="0">
              <a:effectLst/>
              <a:latin typeface="Calibri" panose="020F0502020204030204" pitchFamily="34" charset="0"/>
              <a:ea typeface="Calibri" panose="020F0502020204030204" pitchFamily="34" charset="0"/>
            </a:endParaRPr>
          </a:p>
          <a:p>
            <a:pPr marL="285750" lvl="0" indent="-285750">
              <a:buFont typeface="Arial" panose="020B0604020202020204" pitchFamily="34" charset="0"/>
              <a:buChar char="•"/>
            </a:pPr>
            <a:r>
              <a:rPr lang="en-US" sz="1400" b="1" dirty="0">
                <a:effectLst/>
                <a:latin typeface="Calibri" panose="020F0502020204030204" pitchFamily="34" charset="0"/>
                <a:ea typeface="Times New Roman" panose="02020603050405020304" pitchFamily="18" charset="0"/>
              </a:rPr>
              <a:t>If there is an incident at school during school hours and the student lives with their parent/s:</a:t>
            </a:r>
            <a:r>
              <a:rPr lang="en-US" sz="1400" dirty="0">
                <a:effectLst/>
                <a:latin typeface="Calibri" panose="020F0502020204030204" pitchFamily="34" charset="0"/>
                <a:ea typeface="Times New Roman" panose="02020603050405020304" pitchFamily="18" charset="0"/>
              </a:rPr>
              <a:t> </a:t>
            </a:r>
            <a:endParaRPr lang="en-US" sz="1400" dirty="0">
              <a:effectLst/>
              <a:latin typeface="Calibri" panose="020F0502020204030204" pitchFamily="34" charset="0"/>
              <a:ea typeface="Calibri" panose="020F0502020204030204" pitchFamily="34" charset="0"/>
            </a:endParaRPr>
          </a:p>
          <a:p>
            <a:pPr marL="285750" lvl="0" indent="-285750">
              <a:spcAft>
                <a:spcPts val="1200"/>
              </a:spcAft>
              <a:buFont typeface="Arial" panose="020B0604020202020204" pitchFamily="34" charset="0"/>
              <a:buChar char="•"/>
            </a:pPr>
            <a:r>
              <a:rPr lang="en-US" sz="1400" b="1" dirty="0">
                <a:effectLst/>
                <a:latin typeface="Calibri" panose="020F0502020204030204" pitchFamily="34" charset="0"/>
                <a:ea typeface="Times New Roman" panose="02020603050405020304" pitchFamily="18" charset="0"/>
              </a:rPr>
              <a:t>If there is an incident at school during school hours and the student lives with a DCG</a:t>
            </a:r>
            <a:r>
              <a:rPr lang="en-US" sz="1400" dirty="0">
                <a:effectLst/>
                <a:latin typeface="Calibri" panose="020F0502020204030204" pitchFamily="34" charset="0"/>
                <a:ea typeface="Times New Roman" panose="02020603050405020304" pitchFamily="18" charset="0"/>
              </a:rPr>
              <a:t>:</a:t>
            </a:r>
            <a:endParaRPr lang="en-US" sz="1400" dirty="0">
              <a:effectLst/>
              <a:latin typeface="Calibri" panose="020F0502020204030204" pitchFamily="34" charset="0"/>
              <a:ea typeface="Calibri" panose="020F0502020204030204" pitchFamily="34" charset="0"/>
            </a:endParaRPr>
          </a:p>
        </p:txBody>
      </p:sp>
      <p:graphicFrame>
        <p:nvGraphicFramePr>
          <p:cNvPr id="9" name="Table 8">
            <a:extLst>
              <a:ext uri="{FF2B5EF4-FFF2-40B4-BE49-F238E27FC236}">
                <a16:creationId xmlns:a16="http://schemas.microsoft.com/office/drawing/2014/main" id="{2071D013-1992-F8C5-6933-899156F99318}"/>
              </a:ext>
            </a:extLst>
          </p:cNvPr>
          <p:cNvGraphicFramePr>
            <a:graphicFrameLocks noGrp="1"/>
          </p:cNvGraphicFramePr>
          <p:nvPr>
            <p:extLst>
              <p:ext uri="{D42A27DB-BD31-4B8C-83A1-F6EECF244321}">
                <p14:modId xmlns:p14="http://schemas.microsoft.com/office/powerpoint/2010/main" val="2373264032"/>
              </p:ext>
            </p:extLst>
          </p:nvPr>
        </p:nvGraphicFramePr>
        <p:xfrm>
          <a:off x="4319197" y="397565"/>
          <a:ext cx="7454578" cy="4656549"/>
        </p:xfrm>
        <a:graphic>
          <a:graphicData uri="http://schemas.openxmlformats.org/drawingml/2006/table">
            <a:tbl>
              <a:tblPr firstRow="1" firstCol="1" bandRow="1">
                <a:tableStyleId>{5C22544A-7EE6-4342-B048-85BDC9FD1C3A}</a:tableStyleId>
              </a:tblPr>
              <a:tblGrid>
                <a:gridCol w="3727289">
                  <a:extLst>
                    <a:ext uri="{9D8B030D-6E8A-4147-A177-3AD203B41FA5}">
                      <a16:colId xmlns:a16="http://schemas.microsoft.com/office/drawing/2014/main" val="2061903234"/>
                    </a:ext>
                  </a:extLst>
                </a:gridCol>
                <a:gridCol w="3727289">
                  <a:extLst>
                    <a:ext uri="{9D8B030D-6E8A-4147-A177-3AD203B41FA5}">
                      <a16:colId xmlns:a16="http://schemas.microsoft.com/office/drawing/2014/main" val="93388457"/>
                    </a:ext>
                  </a:extLst>
                </a:gridCol>
              </a:tblGrid>
              <a:tr h="1007632">
                <a:tc gridSpan="2">
                  <a:txBody>
                    <a:bodyPr/>
                    <a:lstStyle/>
                    <a:p>
                      <a:pPr>
                        <a:lnSpc>
                          <a:spcPct val="107000"/>
                        </a:lnSpc>
                      </a:pPr>
                      <a:r>
                        <a:rPr lang="en-US" sz="1600" kern="100" dirty="0">
                          <a:effectLst/>
                        </a:rPr>
                        <a:t>If there is an incident out of school hours and the student lives with a host family:</a:t>
                      </a:r>
                    </a:p>
                    <a:p>
                      <a:pPr>
                        <a:lnSpc>
                          <a:spcPct val="107000"/>
                        </a:lnSpc>
                      </a:pPr>
                      <a:r>
                        <a:rPr lang="en-US" sz="1600" kern="100" dirty="0">
                          <a:effectLst/>
                        </a:rPr>
                        <a:t>Director to deal with or, in Director’s absence, person with 24/7 emergency phone to deal with.</a:t>
                      </a:r>
                    </a:p>
                    <a:p>
                      <a:pPr>
                        <a:lnSpc>
                          <a:spcPct val="107000"/>
                        </a:lnSpc>
                      </a:pPr>
                      <a:r>
                        <a:rPr lang="en-US" sz="1600" kern="100" dirty="0">
                          <a:effectLst/>
                        </a:rPr>
                        <a:t> </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extLst>
                  <a:ext uri="{0D108BD9-81ED-4DB2-BD59-A6C34878D82A}">
                    <a16:rowId xmlns:a16="http://schemas.microsoft.com/office/drawing/2014/main" val="3265530413"/>
                  </a:ext>
                </a:extLst>
              </a:tr>
              <a:tr h="1414282">
                <a:tc>
                  <a:txBody>
                    <a:bodyPr/>
                    <a:lstStyle/>
                    <a:p>
                      <a:pPr>
                        <a:lnSpc>
                          <a:spcPct val="107000"/>
                        </a:lnSpc>
                      </a:pPr>
                      <a:r>
                        <a:rPr lang="en-US" sz="1600" kern="100">
                          <a:effectLst/>
                        </a:rPr>
                        <a:t>Make sure host family are aware </a:t>
                      </a:r>
                      <a:endParaRPr lang="en-US" sz="16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42900" lvl="0" indent="-342900">
                        <a:lnSpc>
                          <a:spcPct val="107000"/>
                        </a:lnSpc>
                        <a:buFont typeface="Symbol" panose="05050102010706020507" pitchFamily="18" charset="2"/>
                        <a:buChar char=""/>
                      </a:pPr>
                      <a:r>
                        <a:rPr lang="en-US" sz="1600" kern="100">
                          <a:effectLst/>
                        </a:rPr>
                        <a:t>Director to notify Host Family (Accommodation Manager to do in Director’s absence</a:t>
                      </a:r>
                    </a:p>
                    <a:p>
                      <a:pPr marL="342900" lvl="0" indent="-342900">
                        <a:lnSpc>
                          <a:spcPct val="107000"/>
                        </a:lnSpc>
                        <a:buFont typeface="Symbol" panose="05050102010706020507" pitchFamily="18" charset="2"/>
                        <a:buChar char=""/>
                      </a:pPr>
                      <a:r>
                        <a:rPr lang="en-US" sz="1600" kern="100">
                          <a:effectLst/>
                        </a:rPr>
                        <a:t>Director to notify agent (Marketing and Relationship Manager to do in Director’s absence)</a:t>
                      </a:r>
                      <a:endParaRPr lang="en-US" sz="16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692793914"/>
                  </a:ext>
                </a:extLst>
              </a:tr>
              <a:tr h="633133">
                <a:tc>
                  <a:txBody>
                    <a:bodyPr/>
                    <a:lstStyle/>
                    <a:p>
                      <a:pPr>
                        <a:lnSpc>
                          <a:spcPct val="107000"/>
                        </a:lnSpc>
                      </a:pPr>
                      <a:r>
                        <a:rPr lang="en-US" sz="1600" kern="100">
                          <a:effectLst/>
                        </a:rPr>
                        <a:t>Notify the Principal if a serious incident</a:t>
                      </a:r>
                      <a:endParaRPr lang="en-US" sz="16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42900" lvl="0" indent="-342900">
                        <a:lnSpc>
                          <a:spcPct val="107000"/>
                        </a:lnSpc>
                        <a:buFont typeface="Symbol" panose="05050102010706020507" pitchFamily="18" charset="2"/>
                        <a:buChar char=""/>
                      </a:pPr>
                      <a:r>
                        <a:rPr lang="en-US" sz="1600" kern="100" dirty="0">
                          <a:effectLst/>
                        </a:rPr>
                        <a:t>Director to action (Accommodation Manager to do in Director’s absence.</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029651548"/>
                  </a:ext>
                </a:extLst>
              </a:tr>
              <a:tr h="633133">
                <a:tc>
                  <a:txBody>
                    <a:bodyPr/>
                    <a:lstStyle/>
                    <a:p>
                      <a:pPr>
                        <a:lnSpc>
                          <a:spcPct val="107000"/>
                        </a:lnSpc>
                      </a:pPr>
                      <a:r>
                        <a:rPr lang="en-US" sz="1600" kern="100">
                          <a:effectLst/>
                        </a:rPr>
                        <a:t>Organise for student to be seen by Guidance</a:t>
                      </a:r>
                      <a:endParaRPr lang="en-US" sz="16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42900" lvl="0" indent="-342900">
                        <a:lnSpc>
                          <a:spcPct val="107000"/>
                        </a:lnSpc>
                        <a:buFont typeface="Symbol" panose="05050102010706020507" pitchFamily="18" charset="2"/>
                        <a:buChar char=""/>
                      </a:pPr>
                      <a:r>
                        <a:rPr lang="en-US" sz="1600" kern="100">
                          <a:effectLst/>
                        </a:rPr>
                        <a:t>Director to action (Accommodation Manager to do in Director’s absence.</a:t>
                      </a:r>
                      <a:endParaRPr lang="en-US" sz="16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164834970"/>
                  </a:ext>
                </a:extLst>
              </a:tr>
              <a:tr h="804308">
                <a:tc>
                  <a:txBody>
                    <a:bodyPr/>
                    <a:lstStyle/>
                    <a:p>
                      <a:pPr>
                        <a:lnSpc>
                          <a:spcPct val="107000"/>
                        </a:lnSpc>
                      </a:pPr>
                      <a:r>
                        <a:rPr lang="en-US" sz="1600" kern="100" dirty="0">
                          <a:effectLst/>
                        </a:rPr>
                        <a:t>Notify International Dean if may have impact in school work/attendance            </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42900" lvl="0" indent="-342900">
                        <a:lnSpc>
                          <a:spcPct val="107000"/>
                        </a:lnSpc>
                        <a:buFont typeface="Symbol" panose="05050102010706020507" pitchFamily="18" charset="2"/>
                        <a:buChar char=""/>
                      </a:pPr>
                      <a:r>
                        <a:rPr lang="en-US" sz="1600" kern="100" dirty="0">
                          <a:effectLst/>
                        </a:rPr>
                        <a:t>Director to action (Acting Director to do in Director’s absence)</a:t>
                      </a:r>
                    </a:p>
                    <a:p>
                      <a:pPr>
                        <a:lnSpc>
                          <a:spcPct val="107000"/>
                        </a:lnSpc>
                      </a:pPr>
                      <a:r>
                        <a:rPr lang="en-US" sz="1600" kern="100" dirty="0">
                          <a:effectLst/>
                        </a:rPr>
                        <a:t> </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464039273"/>
                  </a:ext>
                </a:extLst>
              </a:tr>
            </a:tbl>
          </a:graphicData>
        </a:graphic>
      </p:graphicFrame>
    </p:spTree>
    <p:extLst>
      <p:ext uri="{BB962C8B-B14F-4D97-AF65-F5344CB8AC3E}">
        <p14:creationId xmlns:p14="http://schemas.microsoft.com/office/powerpoint/2010/main" val="27224691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948</TotalTime>
  <Words>3646</Words>
  <Application>Microsoft Office PowerPoint</Application>
  <PresentationFormat>Widescreen</PresentationFormat>
  <Paragraphs>267</Paragraphs>
  <Slides>24</Slides>
  <Notes>24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Arial</vt:lpstr>
      <vt:lpstr>Calibri</vt:lpstr>
      <vt:lpstr>Calibri Light</vt:lpstr>
      <vt:lpstr>DM Sans</vt:lpstr>
      <vt:lpstr>Symbol</vt:lpstr>
      <vt:lpstr>Times New Roman</vt:lpstr>
      <vt:lpstr>Office Theme</vt:lpstr>
      <vt:lpstr>              Lesley McDonald  Linda  Lidgard   </vt:lpstr>
      <vt:lpstr>OVERVIEW  </vt:lpstr>
      <vt:lpstr>  What is a critical incident?  </vt:lpstr>
      <vt:lpstr>It is never too late to make a start on your Critical Incident Plan!</vt:lpstr>
      <vt:lpstr>Capability Toolkit</vt:lpstr>
      <vt:lpstr>Critical incident management for international students</vt:lpstr>
      <vt:lpstr>Before  </vt:lpstr>
      <vt:lpstr>Developing a tailored critical incident plan</vt:lpstr>
      <vt:lpstr>  Communication Tree – who does what, where and when  </vt:lpstr>
      <vt:lpstr>During and After  A Case Study</vt:lpstr>
      <vt:lpstr>Process followed</vt:lpstr>
      <vt:lpstr>Work through Critical Incident Plan Checklist</vt:lpstr>
      <vt:lpstr>Challenges and Recommendations</vt:lpstr>
      <vt:lpstr>Remember to look after yourself</vt:lpstr>
      <vt:lpstr>Burn out and compassion fatigue – the cost of caring too much</vt:lpstr>
      <vt:lpstr>Personal lifestyle practices to support self-care</vt:lpstr>
      <vt:lpstr>After</vt:lpstr>
      <vt:lpstr>Why do you need to debrief after a critical incident?</vt:lpstr>
      <vt:lpstr> The debrief: a source of ‘must have’ information after a critical incident </vt:lpstr>
      <vt:lpstr>The Practitioner Voice</vt:lpstr>
      <vt:lpstr>Practitioner Tips</vt:lpstr>
      <vt:lpstr>Reflection</vt:lpstr>
      <vt:lpstr>Thank You</vt:lpstr>
      <vt:lpstr>Acknowledgements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Supporting Students Still in New Zealand Tailored accommodation support   How to support our international students that are still in New Zealand and provide tailored accommodation support.   Assumptions, Expectations and Reality</dc:title>
  <dc:creator>Ian McDonald</dc:creator>
  <cp:lastModifiedBy>Lesley McDonald</cp:lastModifiedBy>
  <cp:revision>29</cp:revision>
  <cp:lastPrinted>2022-09-18T02:48:03Z</cp:lastPrinted>
  <dcterms:created xsi:type="dcterms:W3CDTF">2021-05-25T01:58:01Z</dcterms:created>
  <dcterms:modified xsi:type="dcterms:W3CDTF">2023-06-17T23:38:46Z</dcterms:modified>
</cp:coreProperties>
</file>